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75" r:id="rId3"/>
    <p:sldId id="271" r:id="rId4"/>
    <p:sldId id="272" r:id="rId5"/>
    <p:sldId id="276" r:id="rId6"/>
    <p:sldId id="277" r:id="rId7"/>
    <p:sldId id="274" r:id="rId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FF6699"/>
    <a:srgbClr val="FFCCFF"/>
    <a:srgbClr val="FF3399"/>
    <a:srgbClr val="66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0669" autoAdjust="0"/>
  </p:normalViewPr>
  <p:slideViewPr>
    <p:cSldViewPr snapToGrid="0">
      <p:cViewPr varScale="1">
        <p:scale>
          <a:sx n="78" d="100"/>
          <a:sy n="78" d="100"/>
        </p:scale>
        <p:origin x="33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420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524AC543-121E-4EE6-9E19-CB64814DA5E3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420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38FEF38B-5E3A-4851-828A-8BC8D534EE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394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r">
              <a:defRPr sz="1200"/>
            </a:lvl1pPr>
          </a:lstStyle>
          <a:p>
            <a:fld id="{71C77C5E-CB36-4271-9E8F-411359F24D02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9" tIns="47329" rIns="94659" bIns="4732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9"/>
          </a:xfrm>
          <a:prstGeom prst="rect">
            <a:avLst/>
          </a:prstGeom>
        </p:spPr>
        <p:txBody>
          <a:bodyPr vert="horz" lIns="94659" tIns="47329" rIns="94659" bIns="4732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3507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r">
              <a:defRPr sz="1200"/>
            </a:lvl1pPr>
          </a:lstStyle>
          <a:p>
            <a:fld id="{69AAB8AE-85BB-4D7B-A797-3F638583D7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2074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14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1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53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0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6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465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0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6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61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77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57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6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7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2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1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8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57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0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8C30-2F43-464E-A89D-E03A2FE61611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826E-E091-40C9-BA28-AE49877C5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0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microsoft.com/office/2007/relationships/hdphoto" Target="../media/hdphoto2.wdp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ho.int/campaigns/world-patient-safety-day/2020" TargetMode="External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4058"/>
            <a:ext cx="8146861" cy="91776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懶人包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118513" y="1037475"/>
            <a:ext cx="290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為什麼要做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15001" y="3837297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15001" y="6391703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6630437" y="1401377"/>
            <a:ext cx="2021232" cy="2208326"/>
            <a:chOff x="1013773" y="1437336"/>
            <a:chExt cx="2292824" cy="2343519"/>
          </a:xfrm>
        </p:grpSpPr>
        <p:sp>
          <p:nvSpPr>
            <p:cNvPr id="9" name="文字方塊 8"/>
            <p:cNvSpPr txBox="1"/>
            <p:nvPr/>
          </p:nvSpPr>
          <p:spPr>
            <a:xfrm>
              <a:off x="1013773" y="3411523"/>
              <a:ext cx="2292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提升病人安全文化</a:t>
              </a:r>
              <a:endParaRPr lang="zh-TW" altLang="en-US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8" name="Picture 4" descr="increase Icon 22278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13" y="143733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群組 17"/>
          <p:cNvGrpSpPr/>
          <p:nvPr/>
        </p:nvGrpSpPr>
        <p:grpSpPr>
          <a:xfrm>
            <a:off x="188904" y="1403257"/>
            <a:ext cx="2518623" cy="2338770"/>
            <a:chOff x="3022129" y="1273796"/>
            <a:chExt cx="2768506" cy="2638835"/>
          </a:xfrm>
        </p:grpSpPr>
        <p:pic>
          <p:nvPicPr>
            <p:cNvPr id="1030" name="Picture 6" descr="Communication Icon 33094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226" y="1641142"/>
              <a:ext cx="1584409" cy="158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octor Icon 17585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129" y="127379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3735454" y="3266300"/>
              <a:ext cx="1985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</a:t>
              </a:r>
              <a:r>
                <a:rPr lang="zh-TW" altLang="en-US" b="1" dirty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醫病溝通</a:t>
              </a:r>
            </a:p>
            <a:p>
              <a:pPr algn="ctr"/>
              <a:r>
                <a:rPr lang="zh-TW" altLang="en-US" b="1" dirty="0" smtClean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醫療人員間溝通</a:t>
              </a:r>
              <a:endParaRPr lang="zh-TW" altLang="en-US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139410" y="3837297"/>
            <a:ext cx="290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6" name="Picture 12" descr="Students Taking Oath Icon 12481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5" y="41955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861944" y="6061464"/>
            <a:ext cx="25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機構宣示病安優先政策</a:t>
            </a:r>
            <a:endParaRPr lang="zh-TW" altLang="en-US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09450" y="3930244"/>
            <a:ext cx="20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Safety First!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667696" y="6034580"/>
            <a:ext cx="25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鼓勵員工說出病安顧慮</a:t>
            </a:r>
            <a:endParaRPr lang="zh-TW" altLang="en-US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8" name="Picture 14" descr="friends encouragement Icon 27514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63" y="4588132"/>
            <a:ext cx="1434240" cy="14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3667696" y="4295712"/>
            <a:ext cx="226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停、說、聽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876768" y="4426908"/>
            <a:ext cx="1421344" cy="1258335"/>
            <a:chOff x="6856824" y="4591434"/>
            <a:chExt cx="1441288" cy="1441288"/>
          </a:xfrm>
        </p:grpSpPr>
        <p:pic>
          <p:nvPicPr>
            <p:cNvPr id="1040" name="Picture 16" descr="Patient Icon 207100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824" y="4591434"/>
              <a:ext cx="1441288" cy="144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圓角矩形 11"/>
            <p:cNvSpPr/>
            <p:nvPr/>
          </p:nvSpPr>
          <p:spPr>
            <a:xfrm>
              <a:off x="7096837" y="4612942"/>
              <a:ext cx="480632" cy="4431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/>
                <a:t>?</a:t>
              </a:r>
              <a:endParaRPr lang="zh-TW" altLang="en-US" sz="2400" b="1" dirty="0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6338814" y="5590434"/>
            <a:ext cx="25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鼓勵病人及其家屬勇於提出對所接受的治療與處置的顧慮</a:t>
            </a:r>
            <a:endParaRPr lang="zh-TW" altLang="en-US" sz="1600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133">
            <a:off x="71143" y="252912"/>
            <a:ext cx="1166893" cy="116689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829029" y="1369475"/>
            <a:ext cx="2008564" cy="2318873"/>
            <a:chOff x="4774803" y="1433753"/>
            <a:chExt cx="2008564" cy="2318873"/>
          </a:xfrm>
        </p:grpSpPr>
        <p:pic>
          <p:nvPicPr>
            <p:cNvPr id="1034" name="Picture 10" descr="Error Icon 68535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803" y="143375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文字方塊 31"/>
            <p:cNvSpPr txBox="1"/>
            <p:nvPr/>
          </p:nvSpPr>
          <p:spPr>
            <a:xfrm>
              <a:off x="4798043" y="3383294"/>
              <a:ext cx="198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預防錯誤發生</a:t>
              </a:r>
              <a:endParaRPr lang="en-US" altLang="zh-TW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677300" y="1282420"/>
            <a:ext cx="2130383" cy="2376036"/>
            <a:chOff x="4432163" y="1291814"/>
            <a:chExt cx="2130383" cy="2376036"/>
          </a:xfrm>
        </p:grpSpPr>
        <p:grpSp>
          <p:nvGrpSpPr>
            <p:cNvPr id="11" name="群組 10"/>
            <p:cNvGrpSpPr/>
            <p:nvPr/>
          </p:nvGrpSpPr>
          <p:grpSpPr>
            <a:xfrm>
              <a:off x="4432163" y="1474987"/>
              <a:ext cx="2130383" cy="2192863"/>
              <a:chOff x="6585470" y="1557192"/>
              <a:chExt cx="2130383" cy="2192863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6585470" y="3380723"/>
                <a:ext cx="1985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00CC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增進病人安全</a:t>
                </a:r>
                <a:endParaRPr lang="zh-TW" altLang="en-US" b="1" dirty="0">
                  <a:solidFill>
                    <a:srgbClr val="00CC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042" name="Picture 18" descr="Silence Icon 158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365" y="1904079"/>
                <a:ext cx="1198631" cy="1198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6599173" y="1557192"/>
                <a:ext cx="2116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沉默            安全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46" name="Picture 22" descr="Not Equal To Icon 1643152"/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398" y="1291814"/>
              <a:ext cx="429482" cy="729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文字方塊 23"/>
          <p:cNvSpPr txBox="1"/>
          <p:nvPr/>
        </p:nvSpPr>
        <p:spPr>
          <a:xfrm>
            <a:off x="2366916" y="6594457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2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99917"/>
            <a:ext cx="8146861" cy="91776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機構篇</a:t>
            </a: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sp>
        <p:nvSpPr>
          <p:cNvPr id="50" name="內容版面配置區 2">
            <a:extLst>
              <a:ext uri="{FF2B5EF4-FFF2-40B4-BE49-F238E27FC236}">
                <a16:creationId xmlns:a16="http://schemas.microsoft.com/office/drawing/2014/main" id="{B7269F7B-390D-4EE2-994B-B32DB7D6B450}"/>
              </a:ext>
            </a:extLst>
          </p:cNvPr>
          <p:cNvSpPr txBox="1">
            <a:spLocks/>
          </p:cNvSpPr>
          <p:nvPr/>
        </p:nvSpPr>
        <p:spPr>
          <a:xfrm>
            <a:off x="547067" y="5898893"/>
            <a:ext cx="8007843" cy="5736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 smtClean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促進病人安全文化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機構應宣示</a:t>
            </a:r>
            <a:r>
              <a:rPr lang="zh-TW" altLang="en-US" sz="3600" b="1" dirty="0">
                <a:solidFill>
                  <a:srgbClr val="66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病安優先政策</a:t>
            </a:r>
          </a:p>
        </p:txBody>
      </p:sp>
      <p:pic>
        <p:nvPicPr>
          <p:cNvPr id="4098" name="Picture 2" descr="Head Student Icon 12481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1" y="2385318"/>
            <a:ext cx="1922251" cy="19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514543" y="1497163"/>
            <a:ext cx="213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承諾與支持</a:t>
            </a:r>
            <a:endParaRPr lang="en-US" altLang="zh-TW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病人安全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people Icon 17112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5" y="4024981"/>
            <a:ext cx="1547917" cy="15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eople Icon 17112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1" y="4027029"/>
            <a:ext cx="1547917" cy="15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4574961" y="2228248"/>
            <a:ext cx="1144272" cy="1417680"/>
            <a:chOff x="4550988" y="2825900"/>
            <a:chExt cx="1371103" cy="1544859"/>
          </a:xfrm>
        </p:grpSpPr>
        <p:sp>
          <p:nvSpPr>
            <p:cNvPr id="3" name="矩形 2"/>
            <p:cNvSpPr/>
            <p:nvPr/>
          </p:nvSpPr>
          <p:spPr>
            <a:xfrm>
              <a:off x="4550988" y="3129051"/>
              <a:ext cx="537351" cy="1241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06" name="Picture 10" descr="report Icon 4140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690" y="2825900"/>
              <a:ext cx="1264401" cy="136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文字方塊 42"/>
          <p:cNvSpPr txBox="1"/>
          <p:nvPr/>
        </p:nvSpPr>
        <p:spPr>
          <a:xfrm>
            <a:off x="3213121" y="1495145"/>
            <a:ext cx="275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鼓勵通報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共同學習的通報環境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8" name="Picture 12" descr="employee development Icon 31591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11" y="3998537"/>
            <a:ext cx="1467470" cy="13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接點 12"/>
          <p:cNvCxnSpPr/>
          <p:nvPr/>
        </p:nvCxnSpPr>
        <p:spPr>
          <a:xfrm flipH="1">
            <a:off x="3076833" y="1435399"/>
            <a:ext cx="25706" cy="41374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5955057" y="1425270"/>
            <a:ext cx="25706" cy="41374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10" name="Picture 14" descr="emotion Icon 25619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14" y="2746445"/>
            <a:ext cx="573308" cy="5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文字方塊 50"/>
          <p:cNvSpPr txBox="1"/>
          <p:nvPr/>
        </p:nvSpPr>
        <p:spPr>
          <a:xfrm>
            <a:off x="6113904" y="1472320"/>
            <a:ext cx="275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聆聽員工對病安顧慮與心聲，了解病安阻礙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12" name="Picture 16" descr="Society Icon 1995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1" y="2254347"/>
            <a:ext cx="1662506" cy="16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leader Icon 4219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59" y="3599569"/>
            <a:ext cx="1684299" cy="16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speak Icon 22014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1" y="2208260"/>
            <a:ext cx="629288" cy="6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speak Icon 22014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235" flipH="1">
            <a:off x="6379914" y="2261304"/>
            <a:ext cx="662513" cy="6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feedback Icon 60959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60" y="3117364"/>
            <a:ext cx="2575439" cy="21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76" y="2385318"/>
            <a:ext cx="1426233" cy="1602558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4058"/>
            <a:ext cx="8146861" cy="9177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民眾篇</a:t>
            </a: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2981213" y="3959224"/>
            <a:ext cx="21178" cy="22932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 flipH="1">
            <a:off x="5905500" y="3959224"/>
            <a:ext cx="2249" cy="23935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sk a doctor Icon 17813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" y="4432090"/>
            <a:ext cx="1920726" cy="19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sychiatric Icon 6364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29" y="4432136"/>
            <a:ext cx="2310712" cy="23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6180296" y="4127157"/>
            <a:ext cx="2503924" cy="2334786"/>
            <a:chOff x="5998115" y="1602036"/>
            <a:chExt cx="2782345" cy="3151654"/>
          </a:xfrm>
        </p:grpSpPr>
        <p:pic>
          <p:nvPicPr>
            <p:cNvPr id="2064" name="Picture 16" descr="feedback Icon 6095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8775">
              <a:off x="6957096" y="2375587"/>
              <a:ext cx="1170889" cy="117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listening Icon 46619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918" y="2795194"/>
              <a:ext cx="983542" cy="98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Patient Icon 27762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15" y="2891055"/>
              <a:ext cx="1291480" cy="129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Patient Icon 2770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739" y="3723329"/>
              <a:ext cx="1030361" cy="103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speak Icon 5068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0" y="1602036"/>
              <a:ext cx="1429848" cy="1429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6893176" y="2891055"/>
              <a:ext cx="1248496" cy="48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Feedback</a:t>
              </a:r>
              <a:endPara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472145" y="3858615"/>
            <a:ext cx="229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問問題</a:t>
            </a:r>
            <a:r>
              <a:rPr lang="en-US" altLang="zh-TW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(ask)</a:t>
            </a:r>
            <a:endParaRPr lang="zh-TW" altLang="en-US" sz="3200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304274" y="3847315"/>
            <a:ext cx="229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說清楚</a:t>
            </a:r>
            <a:r>
              <a:rPr lang="en-US" altLang="zh-TW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(talk)</a:t>
            </a:r>
            <a:endParaRPr lang="zh-TW" altLang="en-US" sz="3200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180296" y="3861130"/>
            <a:ext cx="265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細傾聽</a:t>
            </a:r>
            <a:r>
              <a:rPr lang="en-US" altLang="zh-TW" sz="32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(listen)</a:t>
            </a:r>
            <a:endParaRPr lang="zh-TW" altLang="en-US" sz="3200" b="1" dirty="0">
              <a:solidFill>
                <a:srgbClr val="00CC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603269" y="3768132"/>
            <a:ext cx="7937461" cy="1073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內容版面配置區 2">
            <a:extLst>
              <a:ext uri="{FF2B5EF4-FFF2-40B4-BE49-F238E27FC236}">
                <a16:creationId xmlns:a16="http://schemas.microsoft.com/office/drawing/2014/main" id="{B7269F7B-390D-4EE2-994B-B32DB7D6B450}"/>
              </a:ext>
            </a:extLst>
          </p:cNvPr>
          <p:cNvSpPr txBox="1">
            <a:spLocks/>
          </p:cNvSpPr>
          <p:nvPr/>
        </p:nvSpPr>
        <p:spPr>
          <a:xfrm>
            <a:off x="578962" y="3237034"/>
            <a:ext cx="8027869" cy="6676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促進就醫安全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</a:t>
            </a:r>
            <a:r>
              <a:rPr lang="zh-TW" altLang="en-US" sz="3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說出治療或處置的顧慮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68" name="Picture 20" descr="physical examination Icon 24012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06" y="1616204"/>
            <a:ext cx="1533879" cy="15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afety Icon 14908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24" y="1629766"/>
            <a:ext cx="1499285" cy="14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字方塊 55"/>
          <p:cNvSpPr txBox="1"/>
          <p:nvPr/>
        </p:nvSpPr>
        <p:spPr>
          <a:xfrm>
            <a:off x="6180296" y="1049568"/>
            <a:ext cx="213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病人、醫療人員、醫療機構共同合作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51663" y="1106597"/>
            <a:ext cx="2169681" cy="2529915"/>
            <a:chOff x="3422867" y="991794"/>
            <a:chExt cx="2169681" cy="2529915"/>
          </a:xfrm>
        </p:grpSpPr>
        <p:pic>
          <p:nvPicPr>
            <p:cNvPr id="2066" name="Picture 18" descr="Doctor Consulting Icon 1173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867" y="1393934"/>
              <a:ext cx="2127775" cy="212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文字方塊 56"/>
            <p:cNvSpPr txBox="1"/>
            <p:nvPr/>
          </p:nvSpPr>
          <p:spPr>
            <a:xfrm>
              <a:off x="3461511" y="991794"/>
              <a:ext cx="2131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讓醫療人員知道</a:t>
              </a:r>
              <a:endParaRPr lang="en-US" altLang="zh-TW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我所關切的問題</a:t>
              </a:r>
              <a:endPara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文字方塊 58"/>
          <p:cNvSpPr txBox="1"/>
          <p:nvPr/>
        </p:nvSpPr>
        <p:spPr>
          <a:xfrm>
            <a:off x="3296686" y="1014974"/>
            <a:ext cx="15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感覺怪怪的  </a:t>
            </a:r>
            <a:endParaRPr lang="en-US" altLang="zh-TW" b="1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想要釐清的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228886" y="1113934"/>
            <a:ext cx="15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8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4058"/>
            <a:ext cx="8146861" cy="91776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篇</a:t>
            </a: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 flipH="1">
            <a:off x="4572000" y="4021240"/>
            <a:ext cx="9629" cy="2334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593846" y="3794926"/>
            <a:ext cx="7937461" cy="410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圖片 24" descr="一張含有 標誌, 街道 的圖片&#10;&#10;自動產生的描述">
            <a:extLst>
              <a:ext uri="{FF2B5EF4-FFF2-40B4-BE49-F238E27FC236}">
                <a16:creationId xmlns:a16="http://schemas.microsoft.com/office/drawing/2014/main" id="{B98A7473-4AC4-4265-B985-6A989F9303E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3" y="1386475"/>
            <a:ext cx="1658685" cy="165868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21069" y="584739"/>
            <a:ext cx="172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33180" y="3009346"/>
            <a:ext cx="298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無藥物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過敏、服用中西藥、保健食品等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6982" y="119047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看診</a:t>
            </a:r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sz="2000" dirty="0">
              <a:solidFill>
                <a:srgbClr val="00CC99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800962" y="1740948"/>
            <a:ext cx="1434569" cy="1193309"/>
            <a:chOff x="5280836" y="809186"/>
            <a:chExt cx="3397455" cy="2817235"/>
          </a:xfrm>
        </p:grpSpPr>
        <p:pic>
          <p:nvPicPr>
            <p:cNvPr id="33" name="圖片 32" descr="一張含有 時鐘, 街道, 標誌 的圖片&#10;&#10;自動產生的描述">
              <a:extLst>
                <a:ext uri="{FF2B5EF4-FFF2-40B4-BE49-F238E27FC236}">
                  <a16:creationId xmlns:a16="http://schemas.microsoft.com/office/drawing/2014/main" id="{6BCEC47F-A552-4131-8916-8BA5D3C5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68" y="856698"/>
              <a:ext cx="2769723" cy="2769723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25D920F9-CB68-4B01-9901-0B685EEF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14645">
              <a:off x="5280836" y="809186"/>
              <a:ext cx="1255463" cy="1255463"/>
            </a:xfrm>
            <a:prstGeom prst="rect">
              <a:avLst/>
            </a:prstGeom>
          </p:spPr>
        </p:pic>
      </p:grpSp>
      <p:sp>
        <p:nvSpPr>
          <p:cNvPr id="36" name="文字方塊 35"/>
          <p:cNvSpPr txBox="1"/>
          <p:nvPr/>
        </p:nvSpPr>
        <p:spPr>
          <a:xfrm>
            <a:off x="3622388" y="3010057"/>
            <a:ext cx="198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主動核對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藥袋並確認藥品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</p:txBody>
      </p:sp>
      <p:sp>
        <p:nvSpPr>
          <p:cNvPr id="37" name="矩形 36"/>
          <p:cNvSpPr/>
          <p:nvPr/>
        </p:nvSpPr>
        <p:spPr>
          <a:xfrm>
            <a:off x="4138519" y="120500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sz="2000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</a:t>
            </a:r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sz="2000" dirty="0">
              <a:solidFill>
                <a:srgbClr val="00CC99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70697" y="385947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手術</a:t>
            </a:r>
            <a:r>
              <a:rPr lang="zh-TW" altLang="en-US" sz="2000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zh-TW" altLang="en-US" sz="2000" dirty="0">
              <a:solidFill>
                <a:srgbClr val="00CC99"/>
              </a:solidFill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466952" y="4243128"/>
            <a:ext cx="2436916" cy="1572530"/>
            <a:chOff x="-548721" y="464877"/>
            <a:chExt cx="4854023" cy="2852925"/>
          </a:xfrm>
        </p:grpSpPr>
        <p:grpSp>
          <p:nvGrpSpPr>
            <p:cNvPr id="44" name="群組 43"/>
            <p:cNvGrpSpPr/>
            <p:nvPr/>
          </p:nvGrpSpPr>
          <p:grpSpPr>
            <a:xfrm>
              <a:off x="-548721" y="464877"/>
              <a:ext cx="4036893" cy="2852925"/>
              <a:chOff x="-548721" y="464877"/>
              <a:chExt cx="4036893" cy="2852925"/>
            </a:xfrm>
          </p:grpSpPr>
          <p:pic>
            <p:nvPicPr>
              <p:cNvPr id="46" name="圖片 45">
                <a:extLst>
                  <a:ext uri="{FF2B5EF4-FFF2-40B4-BE49-F238E27FC236}">
                    <a16:creationId xmlns:a16="http://schemas.microsoft.com/office/drawing/2014/main" id="{75EDEC61-CC48-41F5-BA8C-FE4A720D0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172" y="899053"/>
                <a:ext cx="2880000" cy="2418749"/>
              </a:xfrm>
              <a:prstGeom prst="rect">
                <a:avLst/>
              </a:prstGeom>
            </p:spPr>
          </p:pic>
          <p:sp>
            <p:nvSpPr>
              <p:cNvPr id="47" name="語音泡泡: 橢圓形 7">
                <a:extLst>
                  <a:ext uri="{FF2B5EF4-FFF2-40B4-BE49-F238E27FC236}">
                    <a16:creationId xmlns:a16="http://schemas.microsoft.com/office/drawing/2014/main" id="{9640FFC8-2A4A-4699-874F-8CAF11E587B8}"/>
                  </a:ext>
                </a:extLst>
              </p:cNvPr>
              <p:cNvSpPr/>
              <p:nvPr/>
            </p:nvSpPr>
            <p:spPr>
              <a:xfrm>
                <a:off x="-548721" y="464877"/>
                <a:ext cx="1245407" cy="743439"/>
              </a:xfrm>
              <a:prstGeom prst="wedgeEllipseCallout">
                <a:avLst>
                  <a:gd name="adj1" fmla="val 48397"/>
                  <a:gd name="adj2" fmla="val 4318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-----</a:t>
                </a:r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語音泡泡: 橢圓形 12">
              <a:extLst>
                <a:ext uri="{FF2B5EF4-FFF2-40B4-BE49-F238E27FC236}">
                  <a16:creationId xmlns:a16="http://schemas.microsoft.com/office/drawing/2014/main" id="{0D3292D5-B9EA-482D-B557-2BA1793951DB}"/>
                </a:ext>
              </a:extLst>
            </p:cNvPr>
            <p:cNvSpPr/>
            <p:nvPr/>
          </p:nvSpPr>
          <p:spPr>
            <a:xfrm>
              <a:off x="3488175" y="763853"/>
              <a:ext cx="817127" cy="620485"/>
            </a:xfrm>
            <a:prstGeom prst="wedgeEllipseCallout">
              <a:avLst>
                <a:gd name="adj1" fmla="val -60834"/>
                <a:gd name="adj2" fmla="val 379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altLang="zh-TW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881019" y="4176723"/>
            <a:ext cx="1614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王先生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曉得這些手術的方案中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，費用多少、術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後恢復時間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會多久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健嗎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8" name="矩形 7"/>
          <p:cNvSpPr/>
          <p:nvPr/>
        </p:nvSpPr>
        <p:spPr>
          <a:xfrm>
            <a:off x="843094" y="5924702"/>
            <a:ext cx="300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瞭解手術的方案與醫師討論並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達成醫療決定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8" name="圖片 47" descr="一張含有 街道, 標誌, 側邊 的圖片&#10;&#10;自動產生的描述">
            <a:extLst>
              <a:ext uri="{FF2B5EF4-FFF2-40B4-BE49-F238E27FC236}">
                <a16:creationId xmlns:a16="http://schemas.microsoft.com/office/drawing/2014/main" id="{B81849C4-C1C0-4BB2-80FF-6C97FBBAEC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/>
          <a:stretch/>
        </p:blipFill>
        <p:spPr>
          <a:xfrm>
            <a:off x="6314373" y="4192714"/>
            <a:ext cx="2108069" cy="1922201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221069" y="387913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zh-TW" altLang="en-US" sz="2000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sz="2000" dirty="0">
              <a:solidFill>
                <a:srgbClr val="00CC9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8544" y="5922264"/>
            <a:ext cx="3380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醫療人員提醒病人或家屬確認是否已取下身上金屬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1189" y="4165870"/>
            <a:ext cx="1667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病人家屬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平時身上有貼磁力貼，算是金屬異物嗎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221069" y="213911"/>
            <a:ext cx="172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" name="Picture 2" descr="operating room, surgeon, surgery icon">
            <a:extLst>
              <a:ext uri="{FF2B5EF4-FFF2-40B4-BE49-F238E27FC236}">
                <a16:creationId xmlns:a16="http://schemas.microsoft.com/office/drawing/2014/main" id="{4631AF8C-C59A-4015-B422-AEF11A9D6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3" r="-2" b="4695"/>
          <a:stretch/>
        </p:blipFill>
        <p:spPr bwMode="auto">
          <a:xfrm>
            <a:off x="6606642" y="1664175"/>
            <a:ext cx="1523533" cy="1312441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矩形 52"/>
          <p:cNvSpPr/>
          <p:nvPr/>
        </p:nvSpPr>
        <p:spPr>
          <a:xfrm>
            <a:off x="6891356" y="120140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000" b="1" dirty="0" smtClean="0">
                <a:solidFill>
                  <a:srgbClr val="00C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sz="2000" dirty="0">
              <a:solidFill>
                <a:srgbClr val="00CC99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903668" y="3009347"/>
            <a:ext cx="273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主動告知姓名、出生年月日等訊息，正確病人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3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4058"/>
            <a:ext cx="8146861" cy="9177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醫療人員篇</a:t>
            </a: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6699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>
            <a:off x="603304" y="3810098"/>
            <a:ext cx="7937461" cy="9772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內容版面配置區 2">
            <a:extLst>
              <a:ext uri="{FF2B5EF4-FFF2-40B4-BE49-F238E27FC236}">
                <a16:creationId xmlns:a16="http://schemas.microsoft.com/office/drawing/2014/main" id="{B7269F7B-390D-4EE2-994B-B32DB7D6B450}"/>
              </a:ext>
            </a:extLst>
          </p:cNvPr>
          <p:cNvSpPr txBox="1">
            <a:spLocks/>
          </p:cNvSpPr>
          <p:nvPr/>
        </p:nvSpPr>
        <p:spPr>
          <a:xfrm>
            <a:off x="460339" y="2878734"/>
            <a:ext cx="8007843" cy="94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為促進病人安全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</a:t>
            </a:r>
            <a:r>
              <a:rPr lang="zh-TW" altLang="en-US" sz="3200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影響因素</a:t>
            </a:r>
            <a:endParaRPr lang="en-US" altLang="zh-TW" sz="3200" b="1" dirty="0" smtClean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說出病安的顧慮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6159329" y="1093359"/>
            <a:ext cx="21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擔心造成不良氛圍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837820" y="1093041"/>
            <a:ext cx="21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害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怕</a:t>
            </a: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負面觀感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410652" y="1099285"/>
            <a:ext cx="21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感覺自己資歷不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夠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3797876" y="1414053"/>
            <a:ext cx="1692539" cy="1268431"/>
            <a:chOff x="3662167" y="1459415"/>
            <a:chExt cx="1975450" cy="1555545"/>
          </a:xfrm>
        </p:grpSpPr>
        <p:pic>
          <p:nvPicPr>
            <p:cNvPr id="7176" name="Picture 8" descr="Power Icon 20140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167" y="1459415"/>
              <a:ext cx="1555545" cy="155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乘號 50"/>
            <p:cNvSpPr/>
            <p:nvPr/>
          </p:nvSpPr>
          <p:spPr>
            <a:xfrm>
              <a:off x="4698713" y="1556389"/>
              <a:ext cx="938904" cy="1333835"/>
            </a:xfrm>
            <a:prstGeom prst="mathMultiply">
              <a:avLst/>
            </a:prstGeom>
            <a:solidFill>
              <a:srgbClr val="FFCC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930228" y="1247990"/>
            <a:ext cx="1925265" cy="1656077"/>
            <a:chOff x="878029" y="1449440"/>
            <a:chExt cx="2109917" cy="1776376"/>
          </a:xfrm>
        </p:grpSpPr>
        <p:pic>
          <p:nvPicPr>
            <p:cNvPr id="7178" name="Picture 10" descr="thumbs down Icon 2488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29" y="1449440"/>
              <a:ext cx="1776376" cy="177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乘號 51"/>
            <p:cNvSpPr/>
            <p:nvPr/>
          </p:nvSpPr>
          <p:spPr>
            <a:xfrm>
              <a:off x="2049042" y="1614354"/>
              <a:ext cx="938904" cy="1333835"/>
            </a:xfrm>
            <a:prstGeom prst="mathMultiply">
              <a:avLst/>
            </a:prstGeom>
            <a:solidFill>
              <a:srgbClr val="FFCC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354497" y="1405358"/>
            <a:ext cx="2135538" cy="1445930"/>
            <a:chOff x="6451471" y="1498215"/>
            <a:chExt cx="2517353" cy="1653618"/>
          </a:xfrm>
        </p:grpSpPr>
        <p:pic>
          <p:nvPicPr>
            <p:cNvPr id="7174" name="Picture 6" descr="emoji fear Icon 15861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471" y="1501364"/>
              <a:ext cx="1057665" cy="105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public Icon 203599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211" y="2042498"/>
              <a:ext cx="1109335" cy="110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乘號 52"/>
            <p:cNvSpPr/>
            <p:nvPr/>
          </p:nvSpPr>
          <p:spPr>
            <a:xfrm>
              <a:off x="8029920" y="1498215"/>
              <a:ext cx="938904" cy="1333835"/>
            </a:xfrm>
            <a:prstGeom prst="mathMultiply">
              <a:avLst/>
            </a:prstGeom>
            <a:solidFill>
              <a:srgbClr val="FFCC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182" name="Picture 14" descr="not found Icon 21573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76" y="3891455"/>
            <a:ext cx="1545442" cy="15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圖片 57" descr="一張含有 室外, 建築物, 坐, 側邊 的圖片&#10;&#10;自動產生的描述">
            <a:extLst>
              <a:ext uri="{FF2B5EF4-FFF2-40B4-BE49-F238E27FC236}">
                <a16:creationId xmlns:a16="http://schemas.microsoft.com/office/drawing/2014/main" id="{DB34A373-5294-46AB-8B89-CB010919F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67" y="3935113"/>
            <a:ext cx="1591956" cy="159195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70010" y="5021398"/>
            <a:ext cx="3039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Speak up</a:t>
            </a:r>
            <a:endParaRPr lang="zh-TW" altLang="en-US" sz="4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90999" y="5622343"/>
            <a:ext cx="3961881" cy="923330"/>
            <a:chOff x="590999" y="5622343"/>
            <a:chExt cx="3961881" cy="923330"/>
          </a:xfrm>
        </p:grpSpPr>
        <p:sp>
          <p:nvSpPr>
            <p:cNvPr id="19" name="矩形 18"/>
            <p:cNvSpPr/>
            <p:nvPr/>
          </p:nvSpPr>
          <p:spPr>
            <a:xfrm>
              <a:off x="1158105" y="5724544"/>
              <a:ext cx="33947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不是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鼓勵醫療人員間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故意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找碴或調查別人的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錯誤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90999" y="5622343"/>
              <a:ext cx="6815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6699"/>
                  </a:solidFill>
                  <a:latin typeface="Showcard Gothic" panose="04020904020102020604" pitchFamily="82" charset="0"/>
                </a:rPr>
                <a:t>1.</a:t>
              </a:r>
              <a:endParaRPr lang="zh-TW" alt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6699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552880" y="5599434"/>
            <a:ext cx="4252622" cy="923330"/>
            <a:chOff x="4521786" y="5615871"/>
            <a:chExt cx="4252622" cy="923330"/>
          </a:xfrm>
        </p:grpSpPr>
        <p:sp>
          <p:nvSpPr>
            <p:cNvPr id="61" name="矩形 60"/>
            <p:cNvSpPr/>
            <p:nvPr/>
          </p:nvSpPr>
          <p:spPr>
            <a:xfrm>
              <a:off x="5129581" y="5766167"/>
              <a:ext cx="36448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人員間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彼此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相互支持與鼓勵，以防止病人受到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傷害。</a:t>
              </a:r>
              <a:endPara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521786" y="5615871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6699"/>
                  </a:solidFill>
                  <a:latin typeface="Showcard Gothic" panose="04020904020102020604" pitchFamily="82" charset="0"/>
                </a:rPr>
                <a:t>2.</a:t>
              </a:r>
              <a:endParaRPr lang="zh-TW" alt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6699"/>
                </a:solidFill>
                <a:latin typeface="Showcard Gothic" panose="04020904020102020604" pitchFamily="82" charset="0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0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4058"/>
            <a:ext cx="8146861" cy="9177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醫療人員篇</a:t>
            </a: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82640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6699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>
            <a:off x="6141546" y="1297091"/>
            <a:ext cx="3672" cy="2206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628726" y="3707901"/>
            <a:ext cx="7928341" cy="766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49552" y="1010886"/>
            <a:ext cx="8044895" cy="2750404"/>
            <a:chOff x="553529" y="3954005"/>
            <a:chExt cx="8044895" cy="2750404"/>
          </a:xfrm>
        </p:grpSpPr>
        <p:cxnSp>
          <p:nvCxnSpPr>
            <p:cNvPr id="11" name="直線接點 10"/>
            <p:cNvCxnSpPr/>
            <p:nvPr/>
          </p:nvCxnSpPr>
          <p:spPr>
            <a:xfrm flipH="1">
              <a:off x="2979506" y="4177927"/>
              <a:ext cx="500" cy="22690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1259568" y="6112631"/>
              <a:ext cx="1066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FF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停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354069" y="6119634"/>
              <a:ext cx="229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rgbClr val="FF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</a:t>
              </a:r>
              <a:endParaRPr lang="zh-TW" altLang="en-US" sz="32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507645" y="3954005"/>
              <a:ext cx="2240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婉轉表達問題</a:t>
              </a:r>
              <a:endPara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不挑戰、不攻擊</a:t>
              </a:r>
              <a:endPara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92748" y="4343520"/>
              <a:ext cx="1912126" cy="1563262"/>
              <a:chOff x="606510" y="4435259"/>
              <a:chExt cx="2079589" cy="1605948"/>
            </a:xfrm>
          </p:grpSpPr>
          <p:pic>
            <p:nvPicPr>
              <p:cNvPr id="5122" name="Picture 2" descr="Nurse Icon 19353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628" y="4520727"/>
                <a:ext cx="671471" cy="652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Nurse Icon 233458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10" y="4468532"/>
                <a:ext cx="826518" cy="826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2" name="Picture 4" descr="Danger Icon 25654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124" y="5152697"/>
                <a:ext cx="973486" cy="888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pharmacist Icon 114498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038" y="4435259"/>
                <a:ext cx="956406" cy="956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文字方塊 33"/>
            <p:cNvSpPr txBox="1"/>
            <p:nvPr/>
          </p:nvSpPr>
          <p:spPr>
            <a:xfrm>
              <a:off x="553529" y="3957254"/>
              <a:ext cx="231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當發現有病安疑慮時</a:t>
              </a:r>
              <a:endPara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6205546" y="3985344"/>
              <a:ext cx="2392878" cy="2698313"/>
              <a:chOff x="3201016" y="3975118"/>
              <a:chExt cx="2418128" cy="2698313"/>
            </a:xfrm>
          </p:grpSpPr>
          <p:sp>
            <p:nvSpPr>
              <p:cNvPr id="40" name="文字方塊 39"/>
              <p:cNvSpPr txBox="1"/>
              <p:nvPr/>
            </p:nvSpPr>
            <p:spPr>
              <a:xfrm>
                <a:off x="3326320" y="6088656"/>
                <a:ext cx="2292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rgbClr val="FF66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聽</a:t>
                </a:r>
              </a:p>
            </p:txBody>
          </p:sp>
          <p:pic>
            <p:nvPicPr>
              <p:cNvPr id="5132" name="Picture 12" descr="Question Icon 2758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0257" y="4109195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文字方塊 34"/>
              <p:cNvSpPr txBox="1"/>
              <p:nvPr/>
            </p:nvSpPr>
            <p:spPr>
              <a:xfrm>
                <a:off x="3201016" y="3975118"/>
                <a:ext cx="2318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聽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病安疑慮與建議</a:t>
                </a:r>
                <a:endParaRPr lang="en-US" altLang="zh-TW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了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風險或危害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>
              <a:off x="878029" y="5824024"/>
              <a:ext cx="2218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Pause for safety</a:t>
              </a:r>
              <a:endPara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59757" y="4605569"/>
              <a:ext cx="87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發現者</a:t>
              </a:r>
              <a:endPara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223650" y="4706136"/>
              <a:ext cx="87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</a:t>
              </a:r>
              <a:endPara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945078" y="4584987"/>
              <a:ext cx="1627462" cy="1439434"/>
              <a:chOff x="3945078" y="4584987"/>
              <a:chExt cx="1627462" cy="1439434"/>
            </a:xfrm>
          </p:grpSpPr>
          <p:pic>
            <p:nvPicPr>
              <p:cNvPr id="5136" name="Picture 16" descr="Information Icon 194549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5078" y="4597558"/>
                <a:ext cx="1426863" cy="1426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文字方塊 11"/>
              <p:cNvSpPr txBox="1"/>
              <p:nvPr/>
            </p:nvSpPr>
            <p:spPr>
              <a:xfrm>
                <a:off x="4790452" y="4584987"/>
                <a:ext cx="782088" cy="658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</p:grpSp>
        <p:sp>
          <p:nvSpPr>
            <p:cNvPr id="13" name="橢圓形圖說文字 12"/>
            <p:cNvSpPr/>
            <p:nvPr/>
          </p:nvSpPr>
          <p:spPr>
            <a:xfrm>
              <a:off x="4809911" y="4635847"/>
              <a:ext cx="947351" cy="595471"/>
            </a:xfrm>
            <a:prstGeom prst="wedgeEllipseCallout">
              <a:avLst>
                <a:gd name="adj1" fmla="val -43157"/>
                <a:gd name="adj2" fmla="val 6872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你做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乘號 44"/>
            <p:cNvSpPr/>
            <p:nvPr/>
          </p:nvSpPr>
          <p:spPr>
            <a:xfrm>
              <a:off x="5050791" y="4805249"/>
              <a:ext cx="1027622" cy="1108887"/>
            </a:xfrm>
            <a:prstGeom prst="mathMultiply">
              <a:avLst/>
            </a:prstGeom>
            <a:solidFill>
              <a:srgbClr val="FFCC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形圖說文字 45"/>
            <p:cNvSpPr/>
            <p:nvPr/>
          </p:nvSpPr>
          <p:spPr>
            <a:xfrm flipH="1">
              <a:off x="3039924" y="4849386"/>
              <a:ext cx="996729" cy="595471"/>
            </a:xfrm>
            <a:prstGeom prst="wedgeEllipseCallout">
              <a:avLst>
                <a:gd name="adj1" fmla="val -48116"/>
                <a:gd name="adj2" fmla="val 4382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我們先來討論一下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3225076" y="5359692"/>
              <a:ext cx="572800" cy="504147"/>
            </a:xfrm>
            <a:prstGeom prst="flowChartConnector">
              <a:avLst/>
            </a:prstGeom>
            <a:solidFill>
              <a:srgbClr val="FFCCFF"/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793899" y="3786807"/>
            <a:ext cx="1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這是提醒的聲音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IV Pump Icon 301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6" y="4734382"/>
            <a:ext cx="1579198" cy="18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V Pump Icon 3015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33" y="4720799"/>
            <a:ext cx="1578610" cy="18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矩形 57"/>
          <p:cNvSpPr/>
          <p:nvPr/>
        </p:nvSpPr>
        <p:spPr>
          <a:xfrm>
            <a:off x="2104058" y="5444732"/>
            <a:ext cx="356512" cy="356774"/>
          </a:xfrm>
          <a:prstGeom prst="rect">
            <a:avLst/>
          </a:prstGeom>
          <a:blipFill dpi="0" rotWithShape="1">
            <a:blip r:embed="rId12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028" name="Picture 4" descr="Beaker Icon 2335901"/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00" y="5797503"/>
            <a:ext cx="321565" cy="3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1817605" y="4880574"/>
            <a:ext cx="352552" cy="112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1709607" y="4848304"/>
            <a:ext cx="520803" cy="632421"/>
            <a:chOff x="3373701" y="4817378"/>
            <a:chExt cx="566696" cy="572571"/>
          </a:xfrm>
        </p:grpSpPr>
        <p:grpSp>
          <p:nvGrpSpPr>
            <p:cNvPr id="21" name="群組 20"/>
            <p:cNvGrpSpPr/>
            <p:nvPr/>
          </p:nvGrpSpPr>
          <p:grpSpPr>
            <a:xfrm>
              <a:off x="3373701" y="4817378"/>
              <a:ext cx="566696" cy="572571"/>
              <a:chOff x="3239056" y="4673738"/>
              <a:chExt cx="701341" cy="716211"/>
            </a:xfrm>
          </p:grpSpPr>
          <p:pic>
            <p:nvPicPr>
              <p:cNvPr id="1030" name="Picture 6" descr="IV Bag Icon 43756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462"/>
              <a:stretch/>
            </p:blipFill>
            <p:spPr bwMode="auto">
              <a:xfrm>
                <a:off x="3239056" y="4673738"/>
                <a:ext cx="701341" cy="716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矩形 17"/>
              <p:cNvSpPr/>
              <p:nvPr/>
            </p:nvSpPr>
            <p:spPr>
              <a:xfrm>
                <a:off x="3558559" y="5183408"/>
                <a:ext cx="350671" cy="2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3703854" y="5122820"/>
              <a:ext cx="204173" cy="22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1885170" y="5457073"/>
            <a:ext cx="392985" cy="528465"/>
          </a:xfrm>
          <a:custGeom>
            <a:avLst/>
            <a:gdLst>
              <a:gd name="connsiteX0" fmla="*/ 21708 w 429481"/>
              <a:gd name="connsiteY0" fmla="*/ 0 h 434360"/>
              <a:gd name="connsiteX1" fmla="*/ 34065 w 429481"/>
              <a:gd name="connsiteY1" fmla="*/ 234778 h 434360"/>
              <a:gd name="connsiteX2" fmla="*/ 342984 w 429481"/>
              <a:gd name="connsiteY2" fmla="*/ 420130 h 434360"/>
              <a:gd name="connsiteX3" fmla="*/ 429481 w 429481"/>
              <a:gd name="connsiteY3" fmla="*/ 407773 h 4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81" h="434360">
                <a:moveTo>
                  <a:pt x="21708" y="0"/>
                </a:moveTo>
                <a:cubicBezTo>
                  <a:pt x="1113" y="82378"/>
                  <a:pt x="-19481" y="164756"/>
                  <a:pt x="34065" y="234778"/>
                </a:cubicBezTo>
                <a:cubicBezTo>
                  <a:pt x="87611" y="304800"/>
                  <a:pt x="277081" y="391298"/>
                  <a:pt x="342984" y="420130"/>
                </a:cubicBezTo>
                <a:cubicBezTo>
                  <a:pt x="408887" y="448962"/>
                  <a:pt x="419184" y="428367"/>
                  <a:pt x="429481" y="4077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 descr="Warning Icon 1967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9" y="3831747"/>
            <a:ext cx="960824" cy="9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1156783" y="5754707"/>
            <a:ext cx="66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/>
              <a:t>A pump</a:t>
            </a:r>
            <a:endParaRPr lang="zh-TW" altLang="en-US" sz="9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2038661" y="5189748"/>
            <a:ext cx="66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/>
              <a:t>B</a:t>
            </a:r>
            <a:r>
              <a:rPr lang="en-US" altLang="zh-TW" sz="900" dirty="0" smtClean="0"/>
              <a:t> pump</a:t>
            </a:r>
            <a:endParaRPr lang="zh-TW" altLang="en-US" sz="9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2372497" y="5845440"/>
            <a:ext cx="66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/>
              <a:t>C pump</a:t>
            </a:r>
            <a:endParaRPr lang="zh-TW" altLang="en-US" sz="900" dirty="0"/>
          </a:p>
        </p:txBody>
      </p:sp>
      <p:sp>
        <p:nvSpPr>
          <p:cNvPr id="27" name="圓角矩形圖說文字 26"/>
          <p:cNvSpPr/>
          <p:nvPr/>
        </p:nvSpPr>
        <p:spPr>
          <a:xfrm>
            <a:off x="1514332" y="3862204"/>
            <a:ext cx="1989336" cy="842157"/>
          </a:xfrm>
          <a:prstGeom prst="wedgeRoundRectCallout">
            <a:avLst>
              <a:gd name="adj1" fmla="val -73684"/>
              <a:gd name="adj2" fmla="val 35722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院內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IV pump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種類那麼多，操作方式也不同，同仁們易發生混淆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" name="圖片 68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8" t="3132"/>
          <a:stretch/>
        </p:blipFill>
        <p:spPr bwMode="auto">
          <a:xfrm>
            <a:off x="4685381" y="4462364"/>
            <a:ext cx="1722805" cy="1997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Warning Icon 5443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262" y="5585254"/>
            <a:ext cx="1066598" cy="10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圓角矩形圖說文字 71"/>
          <p:cNvSpPr/>
          <p:nvPr/>
        </p:nvSpPr>
        <p:spPr>
          <a:xfrm>
            <a:off x="6477894" y="4267705"/>
            <a:ext cx="2079173" cy="1078232"/>
          </a:xfrm>
          <a:prstGeom prst="wedgeRoundRectCallout">
            <a:avLst>
              <a:gd name="adj1" fmla="val 43438"/>
              <a:gd name="adj2" fmla="val 74531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TPN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限定中央靜脈導管給藥途徑，當外包裝拆掉，紅色提醒標籤也隨外包裝拆掉，就失去提醒的意味。</a:t>
            </a:r>
            <a:endParaRPr lang="zh-TW" altLang="en-US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15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001" y="170197"/>
            <a:ext cx="8146861" cy="77977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DB64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為病安發聲</a:t>
            </a:r>
            <a:r>
              <a:rPr lang="en-US" altLang="zh-TW" sz="4000" b="1" dirty="0" smtClean="0">
                <a:solidFill>
                  <a:srgbClr val="DB64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(speak up</a:t>
            </a:r>
            <a:r>
              <a:rPr lang="en-US" altLang="zh-TW" sz="3600" b="1" dirty="0" smtClean="0">
                <a:solidFill>
                  <a:srgbClr val="DB64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900" b="1" dirty="0">
              <a:solidFill>
                <a:srgbClr val="DB641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15001" y="923215"/>
            <a:ext cx="795579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9307" y="174058"/>
            <a:ext cx="8625386" cy="64587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6699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88">
            <a:off x="40730" y="314187"/>
            <a:ext cx="1012675" cy="1186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57" y="3009755"/>
            <a:ext cx="8057237" cy="31230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1462" y="6132849"/>
            <a:ext cx="650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https://www.who.int/campaigns/world-patient-safety-day/2020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5479" y="1044011"/>
            <a:ext cx="7685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日世界病人安全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日，以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橙色點亮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以代表世界各國全民健康覆蓋的努力，如果您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所在城市、鄉鎮或醫療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橙色點亮</a:t>
            </a:r>
            <a:r>
              <a:rPr lang="zh-TW" altLang="en-US" sz="2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紀念碑、地標</a:t>
            </a: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或標誌性建築物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請您分享連結至「就醫安全非知不可」粉絲專頁唷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WorldPatientSafetyDay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72497" y="6595130"/>
            <a:ext cx="512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財團法人醫院評鑑暨醫療品質策進會 病人安全工作小組製作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1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681</Words>
  <Application>Microsoft Office PowerPoint</Application>
  <PresentationFormat>如螢幕大小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Showcard Gothic</vt:lpstr>
      <vt:lpstr>Times New Roman</vt:lpstr>
      <vt:lpstr>Office 佈景主題</vt:lpstr>
      <vt:lpstr>為病安發聲(speak up)懶人包</vt:lpstr>
      <vt:lpstr>為病安發聲(speak up) –機構篇</vt:lpstr>
      <vt:lpstr>為病安發聲(speak up) -病人/民眾篇</vt:lpstr>
      <vt:lpstr>為病安發聲(speak up) -             篇</vt:lpstr>
      <vt:lpstr>為病安發聲(speak up) –醫療人員篇</vt:lpstr>
      <vt:lpstr>為病安發聲(speak up) –醫療人員篇</vt:lpstr>
      <vt:lpstr>為病安發聲(speak up)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病人及其家屬</dc:title>
  <dc:creator>家榐 王</dc:creator>
  <cp:lastModifiedBy>羅聿廷專員</cp:lastModifiedBy>
  <cp:revision>102</cp:revision>
  <cp:lastPrinted>2020-07-23T10:25:44Z</cp:lastPrinted>
  <dcterms:created xsi:type="dcterms:W3CDTF">2020-07-11T09:42:56Z</dcterms:created>
  <dcterms:modified xsi:type="dcterms:W3CDTF">2020-07-31T05:41:42Z</dcterms:modified>
</cp:coreProperties>
</file>