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64" r:id="rId6"/>
    <p:sldId id="266" r:id="rId7"/>
    <p:sldId id="265" r:id="rId8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2D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2" autoAdjust="0"/>
  </p:normalViewPr>
  <p:slideViewPr>
    <p:cSldViewPr>
      <p:cViewPr varScale="1">
        <p:scale>
          <a:sx n="85" d="100"/>
          <a:sy n="85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8B2BB-CF56-460F-AD9B-2E2C38538FB0}" type="doc">
      <dgm:prSet loTypeId="urn:microsoft.com/office/officeart/2011/layout/HexagonRadial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111C12C-D13A-4979-88FC-6CADD23B5300}">
      <dgm:prSet phldrT="[文字]" custT="1"/>
      <dgm:spPr>
        <a:solidFill>
          <a:srgbClr val="FFFF66"/>
        </a:solidFill>
      </dgm:spPr>
      <dgm:t>
        <a:bodyPr/>
        <a:lstStyle/>
        <a:p>
          <a:r>
            <a:rPr lang="zh-TW" altLang="en-US" sz="40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病人安全</a:t>
          </a:r>
          <a:endParaRPr lang="zh-TW" altLang="en-US" sz="4000" dirty="0">
            <a:ln>
              <a:solidFill>
                <a:sysClr val="windowText" lastClr="000000"/>
              </a:solidFill>
            </a:ln>
            <a:solidFill>
              <a:srgbClr val="FFC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F5850B-E993-461E-8097-D6E2DAB38FFD}" type="parTrans" cxnId="{1E4A88AA-AE95-4269-8A2C-79F7B8B34F3F}">
      <dgm:prSet/>
      <dgm:spPr/>
      <dgm:t>
        <a:bodyPr/>
        <a:lstStyle/>
        <a:p>
          <a:endParaRPr lang="zh-TW" altLang="en-US"/>
        </a:p>
      </dgm:t>
    </dgm:pt>
    <dgm:pt modelId="{1D8B75A6-734D-4100-805C-CE00054FC482}" type="sibTrans" cxnId="{1E4A88AA-AE95-4269-8A2C-79F7B8B34F3F}">
      <dgm:prSet/>
      <dgm:spPr/>
      <dgm:t>
        <a:bodyPr/>
        <a:lstStyle/>
        <a:p>
          <a:endParaRPr lang="zh-TW" altLang="en-US"/>
        </a:p>
      </dgm:t>
    </dgm:pt>
    <dgm:pt modelId="{0DC8AD25-D2B2-498C-A537-5B7A0160D016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概念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745D33-5721-484C-AB85-E2BF9BF95AA4}" type="parTrans" cxnId="{B404F279-F3DE-44B0-B425-EE9A94ACC100}">
      <dgm:prSet/>
      <dgm:spPr/>
      <dgm:t>
        <a:bodyPr/>
        <a:lstStyle/>
        <a:p>
          <a:endParaRPr lang="zh-TW" altLang="en-US"/>
        </a:p>
      </dgm:t>
    </dgm:pt>
    <dgm:pt modelId="{C563E6FA-93DC-4E8C-B2BF-EE61F9868800}" type="sibTrans" cxnId="{B404F279-F3DE-44B0-B425-EE9A94ACC100}">
      <dgm:prSet/>
      <dgm:spPr/>
      <dgm:t>
        <a:bodyPr/>
        <a:lstStyle/>
        <a:p>
          <a:endParaRPr lang="zh-TW" altLang="en-US"/>
        </a:p>
      </dgm:t>
    </dgm:pt>
    <dgm:pt modelId="{9BCD21A4-7C45-4AA9-960F-C92621D913FB}">
      <dgm:prSet phldrT="[文字]" custT="1"/>
      <dgm:spPr/>
      <dgm:t>
        <a:bodyPr/>
        <a:lstStyle/>
        <a:p>
          <a:r>
            <a:rPr lang="zh-TW" altLang="en-US" sz="4000" smtClean="0">
              <a:latin typeface="標楷體" panose="03000509000000000000" pitchFamily="65" charset="-120"/>
              <a:ea typeface="標楷體" panose="03000509000000000000" pitchFamily="65" charset="-120"/>
            </a:rPr>
            <a:t>交流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7A0778-E041-434B-81E9-CC2789C6B89E}" type="parTrans" cxnId="{43DAC895-B659-42E2-842A-B2384468A60A}">
      <dgm:prSet/>
      <dgm:spPr/>
      <dgm:t>
        <a:bodyPr/>
        <a:lstStyle/>
        <a:p>
          <a:endParaRPr lang="zh-TW" altLang="en-US"/>
        </a:p>
      </dgm:t>
    </dgm:pt>
    <dgm:pt modelId="{483F4430-4408-4985-AFDE-11A58F5B3224}" type="sibTrans" cxnId="{43DAC895-B659-42E2-842A-B2384468A60A}">
      <dgm:prSet/>
      <dgm:spPr/>
      <dgm:t>
        <a:bodyPr/>
        <a:lstStyle/>
        <a:p>
          <a:endParaRPr lang="zh-TW" altLang="en-US"/>
        </a:p>
      </dgm:t>
    </dgm:pt>
    <dgm:pt modelId="{404203FB-242F-47A3-BA3C-59F9CCA384EA}">
      <dgm:prSet phldrT="[文字]" custT="1"/>
      <dgm:spPr/>
      <dgm:t>
        <a:bodyPr/>
        <a:lstStyle/>
        <a:p>
          <a:r>
            <a:rPr lang="zh-TW" altLang="en-US" sz="4000" smtClean="0">
              <a:latin typeface="標楷體" panose="03000509000000000000" pitchFamily="65" charset="-120"/>
              <a:ea typeface="標楷體" panose="03000509000000000000" pitchFamily="65" charset="-120"/>
            </a:rPr>
            <a:t>溝通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34AC4A-919F-4F79-99C0-597755DA998F}" type="parTrans" cxnId="{CD41E9FB-48AA-4F0A-AD84-2B25B8316B61}">
      <dgm:prSet/>
      <dgm:spPr/>
      <dgm:t>
        <a:bodyPr/>
        <a:lstStyle/>
        <a:p>
          <a:endParaRPr lang="zh-TW" altLang="en-US"/>
        </a:p>
      </dgm:t>
    </dgm:pt>
    <dgm:pt modelId="{0FD58793-5BEF-40E8-B11E-34AAFAFE4F64}" type="sibTrans" cxnId="{CD41E9FB-48AA-4F0A-AD84-2B25B8316B61}">
      <dgm:prSet/>
      <dgm:spPr/>
      <dgm:t>
        <a:bodyPr/>
        <a:lstStyle/>
        <a:p>
          <a:endParaRPr lang="zh-TW" altLang="en-US"/>
        </a:p>
      </dgm:t>
    </dgm:pt>
    <dgm:pt modelId="{6DD2C6F8-5443-4172-8849-352E63D9CA5E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責任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C57743-50AF-480E-8892-4C1D154B634D}" type="parTrans" cxnId="{9EF56911-F0F7-4778-94F8-DE7C883FCADC}">
      <dgm:prSet/>
      <dgm:spPr/>
      <dgm:t>
        <a:bodyPr/>
        <a:lstStyle/>
        <a:p>
          <a:endParaRPr lang="zh-TW" altLang="en-US"/>
        </a:p>
      </dgm:t>
    </dgm:pt>
    <dgm:pt modelId="{751AC4E3-670A-4F1D-A4AC-0020850E9EE1}" type="sibTrans" cxnId="{9EF56911-F0F7-4778-94F8-DE7C883FCADC}">
      <dgm:prSet/>
      <dgm:spPr/>
      <dgm:t>
        <a:bodyPr/>
        <a:lstStyle/>
        <a:p>
          <a:endParaRPr lang="zh-TW" altLang="en-US"/>
        </a:p>
      </dgm:t>
    </dgm:pt>
    <dgm:pt modelId="{FC96AB25-4E97-4072-A231-AD041154A867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知識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BEF901-DC1C-431A-9716-0AE43C756B5B}" type="parTrans" cxnId="{744F5F72-D73D-4D21-8089-D1EBA6A1CDD1}">
      <dgm:prSet/>
      <dgm:spPr/>
      <dgm:t>
        <a:bodyPr/>
        <a:lstStyle/>
        <a:p>
          <a:endParaRPr lang="zh-TW" altLang="en-US"/>
        </a:p>
      </dgm:t>
    </dgm:pt>
    <dgm:pt modelId="{7501078A-9B35-4BF4-B31A-163017BE4FCB}" type="sibTrans" cxnId="{744F5F72-D73D-4D21-8089-D1EBA6A1CDD1}">
      <dgm:prSet/>
      <dgm:spPr/>
      <dgm:t>
        <a:bodyPr/>
        <a:lstStyle/>
        <a:p>
          <a:endParaRPr lang="zh-TW" altLang="en-US"/>
        </a:p>
      </dgm:t>
    </dgm:pt>
    <dgm:pt modelId="{697ED84C-385B-4D81-B22D-5DC9D435BA73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權益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FA54BE-F9B6-43E9-BBA4-BF4EF8677DEF}" type="parTrans" cxnId="{22B15A8D-7579-405F-9660-073975B66F55}">
      <dgm:prSet/>
      <dgm:spPr/>
      <dgm:t>
        <a:bodyPr/>
        <a:lstStyle/>
        <a:p>
          <a:endParaRPr lang="zh-TW" altLang="en-US"/>
        </a:p>
      </dgm:t>
    </dgm:pt>
    <dgm:pt modelId="{89BFBA6F-DB66-4DB0-8D65-B3AA70DCBB5A}" type="sibTrans" cxnId="{22B15A8D-7579-405F-9660-073975B66F55}">
      <dgm:prSet/>
      <dgm:spPr/>
      <dgm:t>
        <a:bodyPr/>
        <a:lstStyle/>
        <a:p>
          <a:endParaRPr lang="zh-TW" altLang="en-US"/>
        </a:p>
      </dgm:t>
    </dgm:pt>
    <dgm:pt modelId="{C1E4E355-22C9-4BD2-9377-1F0F30364DB1}" type="pres">
      <dgm:prSet presAssocID="{7238B2BB-CF56-460F-AD9B-2E2C38538FB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2390D10-F2F4-44F6-82A9-B8E59E07FC70}" type="pres">
      <dgm:prSet presAssocID="{0111C12C-D13A-4979-88FC-6CADD23B530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TW" altLang="en-US"/>
        </a:p>
      </dgm:t>
    </dgm:pt>
    <dgm:pt modelId="{97206572-FE60-4830-AB48-0C29B6074ABD}" type="pres">
      <dgm:prSet presAssocID="{0DC8AD25-D2B2-498C-A537-5B7A0160D016}" presName="Accent1" presStyleCnt="0"/>
      <dgm:spPr/>
    </dgm:pt>
    <dgm:pt modelId="{6CEFF4A6-A344-4F93-9023-DDF8939C786B}" type="pres">
      <dgm:prSet presAssocID="{0DC8AD25-D2B2-498C-A537-5B7A0160D016}" presName="Accent" presStyleLbl="bgShp" presStyleIdx="0" presStyleCnt="6"/>
      <dgm:spPr/>
    </dgm:pt>
    <dgm:pt modelId="{D01BA5B6-E6AA-46A4-AC9D-F23ED95E3234}" type="pres">
      <dgm:prSet presAssocID="{0DC8AD25-D2B2-498C-A537-5B7A0160D01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DE464F-1F7E-4758-B56B-B43E0AD9E1E1}" type="pres">
      <dgm:prSet presAssocID="{9BCD21A4-7C45-4AA9-960F-C92621D913FB}" presName="Accent2" presStyleCnt="0"/>
      <dgm:spPr/>
    </dgm:pt>
    <dgm:pt modelId="{E0D71521-150D-4D64-8027-194EBCEC028A}" type="pres">
      <dgm:prSet presAssocID="{9BCD21A4-7C45-4AA9-960F-C92621D913FB}" presName="Accent" presStyleLbl="bgShp" presStyleIdx="1" presStyleCnt="6"/>
      <dgm:spPr/>
    </dgm:pt>
    <dgm:pt modelId="{1F91DCCD-B1EF-4EC0-85D0-F37574E4624A}" type="pres">
      <dgm:prSet presAssocID="{9BCD21A4-7C45-4AA9-960F-C92621D913F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707570-3EE0-4349-BA97-229B91100939}" type="pres">
      <dgm:prSet presAssocID="{404203FB-242F-47A3-BA3C-59F9CCA384EA}" presName="Accent3" presStyleCnt="0"/>
      <dgm:spPr/>
    </dgm:pt>
    <dgm:pt modelId="{8C44160F-87B2-42EF-8342-4C242BEDCF71}" type="pres">
      <dgm:prSet presAssocID="{404203FB-242F-47A3-BA3C-59F9CCA384EA}" presName="Accent" presStyleLbl="bgShp" presStyleIdx="2" presStyleCnt="6"/>
      <dgm:spPr/>
    </dgm:pt>
    <dgm:pt modelId="{46016C37-E385-4EE1-B606-CF141BF6C30B}" type="pres">
      <dgm:prSet presAssocID="{404203FB-242F-47A3-BA3C-59F9CCA384E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D96231-55F1-4F55-A8F4-FA9A8EE1DE8A}" type="pres">
      <dgm:prSet presAssocID="{6DD2C6F8-5443-4172-8849-352E63D9CA5E}" presName="Accent4" presStyleCnt="0"/>
      <dgm:spPr/>
    </dgm:pt>
    <dgm:pt modelId="{1675FDB0-0F5C-4BFB-9626-2C512E12547F}" type="pres">
      <dgm:prSet presAssocID="{6DD2C6F8-5443-4172-8849-352E63D9CA5E}" presName="Accent" presStyleLbl="bgShp" presStyleIdx="3" presStyleCnt="6"/>
      <dgm:spPr/>
    </dgm:pt>
    <dgm:pt modelId="{9FA5140D-0A4B-4E23-BB0D-D293F6DDCCBD}" type="pres">
      <dgm:prSet presAssocID="{6DD2C6F8-5443-4172-8849-352E63D9CA5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5625FF-0B7A-4191-8C0D-325EAE7FF43B}" type="pres">
      <dgm:prSet presAssocID="{FC96AB25-4E97-4072-A231-AD041154A867}" presName="Accent5" presStyleCnt="0"/>
      <dgm:spPr/>
    </dgm:pt>
    <dgm:pt modelId="{488D6867-468D-4EDE-991C-1CC98098FA1D}" type="pres">
      <dgm:prSet presAssocID="{FC96AB25-4E97-4072-A231-AD041154A867}" presName="Accent" presStyleLbl="bgShp" presStyleIdx="4" presStyleCnt="6"/>
      <dgm:spPr/>
    </dgm:pt>
    <dgm:pt modelId="{A8A27B5B-17ED-4F05-8810-7A5C758BA938}" type="pres">
      <dgm:prSet presAssocID="{FC96AB25-4E97-4072-A231-AD041154A86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925D77-7492-4090-83B3-A78BAFE4C452}" type="pres">
      <dgm:prSet presAssocID="{697ED84C-385B-4D81-B22D-5DC9D435BA73}" presName="Accent6" presStyleCnt="0"/>
      <dgm:spPr/>
    </dgm:pt>
    <dgm:pt modelId="{667DF843-6352-4C01-8457-A5DD7CA330DE}" type="pres">
      <dgm:prSet presAssocID="{697ED84C-385B-4D81-B22D-5DC9D435BA73}" presName="Accent" presStyleLbl="bgShp" presStyleIdx="5" presStyleCnt="6"/>
      <dgm:spPr/>
    </dgm:pt>
    <dgm:pt modelId="{6FDB960C-94D9-4C30-909C-983F1A450A19}" type="pres">
      <dgm:prSet presAssocID="{697ED84C-385B-4D81-B22D-5DC9D435BA7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43E53CF-7B7B-459A-9B09-75267EF39ED7}" type="presOf" srcId="{FC96AB25-4E97-4072-A231-AD041154A867}" destId="{A8A27B5B-17ED-4F05-8810-7A5C758BA938}" srcOrd="0" destOrd="0" presId="urn:microsoft.com/office/officeart/2011/layout/HexagonRadial"/>
    <dgm:cxn modelId="{744F5F72-D73D-4D21-8089-D1EBA6A1CDD1}" srcId="{0111C12C-D13A-4979-88FC-6CADD23B5300}" destId="{FC96AB25-4E97-4072-A231-AD041154A867}" srcOrd="4" destOrd="0" parTransId="{D0BEF901-DC1C-431A-9716-0AE43C756B5B}" sibTransId="{7501078A-9B35-4BF4-B31A-163017BE4FCB}"/>
    <dgm:cxn modelId="{67DA4505-5E27-49D2-8D58-BE0BFED47A99}" type="presOf" srcId="{697ED84C-385B-4D81-B22D-5DC9D435BA73}" destId="{6FDB960C-94D9-4C30-909C-983F1A450A19}" srcOrd="0" destOrd="0" presId="urn:microsoft.com/office/officeart/2011/layout/HexagonRadial"/>
    <dgm:cxn modelId="{2D6E4E26-2C41-4577-B9CF-ADAA33FCC4D6}" type="presOf" srcId="{6DD2C6F8-5443-4172-8849-352E63D9CA5E}" destId="{9FA5140D-0A4B-4E23-BB0D-D293F6DDCCBD}" srcOrd="0" destOrd="0" presId="urn:microsoft.com/office/officeart/2011/layout/HexagonRadial"/>
    <dgm:cxn modelId="{BCC100DE-1A57-40B0-A8A8-2CCFEE2C8F04}" type="presOf" srcId="{9BCD21A4-7C45-4AA9-960F-C92621D913FB}" destId="{1F91DCCD-B1EF-4EC0-85D0-F37574E4624A}" srcOrd="0" destOrd="0" presId="urn:microsoft.com/office/officeart/2011/layout/HexagonRadial"/>
    <dgm:cxn modelId="{22B15A8D-7579-405F-9660-073975B66F55}" srcId="{0111C12C-D13A-4979-88FC-6CADD23B5300}" destId="{697ED84C-385B-4D81-B22D-5DC9D435BA73}" srcOrd="5" destOrd="0" parTransId="{64FA54BE-F9B6-43E9-BBA4-BF4EF8677DEF}" sibTransId="{89BFBA6F-DB66-4DB0-8D65-B3AA70DCBB5A}"/>
    <dgm:cxn modelId="{E7833BD4-FCAE-4E97-84D1-6C9E7A142126}" type="presOf" srcId="{0DC8AD25-D2B2-498C-A537-5B7A0160D016}" destId="{D01BA5B6-E6AA-46A4-AC9D-F23ED95E3234}" srcOrd="0" destOrd="0" presId="urn:microsoft.com/office/officeart/2011/layout/HexagonRadial"/>
    <dgm:cxn modelId="{B80DAE98-8599-4949-B28D-7E0EBD7B0CD3}" type="presOf" srcId="{404203FB-242F-47A3-BA3C-59F9CCA384EA}" destId="{46016C37-E385-4EE1-B606-CF141BF6C30B}" srcOrd="0" destOrd="0" presId="urn:microsoft.com/office/officeart/2011/layout/HexagonRadial"/>
    <dgm:cxn modelId="{B404F279-F3DE-44B0-B425-EE9A94ACC100}" srcId="{0111C12C-D13A-4979-88FC-6CADD23B5300}" destId="{0DC8AD25-D2B2-498C-A537-5B7A0160D016}" srcOrd="0" destOrd="0" parTransId="{65745D33-5721-484C-AB85-E2BF9BF95AA4}" sibTransId="{C563E6FA-93DC-4E8C-B2BF-EE61F9868800}"/>
    <dgm:cxn modelId="{67B70AE7-BD8A-4257-8C6D-41B3484B90BD}" type="presOf" srcId="{7238B2BB-CF56-460F-AD9B-2E2C38538FB0}" destId="{C1E4E355-22C9-4BD2-9377-1F0F30364DB1}" srcOrd="0" destOrd="0" presId="urn:microsoft.com/office/officeart/2011/layout/HexagonRadial"/>
    <dgm:cxn modelId="{210A9CB8-83BA-4776-94D3-91B80E646644}" type="presOf" srcId="{0111C12C-D13A-4979-88FC-6CADD23B5300}" destId="{52390D10-F2F4-44F6-82A9-B8E59E07FC70}" srcOrd="0" destOrd="0" presId="urn:microsoft.com/office/officeart/2011/layout/HexagonRadial"/>
    <dgm:cxn modelId="{9EF56911-F0F7-4778-94F8-DE7C883FCADC}" srcId="{0111C12C-D13A-4979-88FC-6CADD23B5300}" destId="{6DD2C6F8-5443-4172-8849-352E63D9CA5E}" srcOrd="3" destOrd="0" parTransId="{FDC57743-50AF-480E-8892-4C1D154B634D}" sibTransId="{751AC4E3-670A-4F1D-A4AC-0020850E9EE1}"/>
    <dgm:cxn modelId="{CD41E9FB-48AA-4F0A-AD84-2B25B8316B61}" srcId="{0111C12C-D13A-4979-88FC-6CADD23B5300}" destId="{404203FB-242F-47A3-BA3C-59F9CCA384EA}" srcOrd="2" destOrd="0" parTransId="{3E34AC4A-919F-4F79-99C0-597755DA998F}" sibTransId="{0FD58793-5BEF-40E8-B11E-34AAFAFE4F64}"/>
    <dgm:cxn modelId="{1E4A88AA-AE95-4269-8A2C-79F7B8B34F3F}" srcId="{7238B2BB-CF56-460F-AD9B-2E2C38538FB0}" destId="{0111C12C-D13A-4979-88FC-6CADD23B5300}" srcOrd="0" destOrd="0" parTransId="{BBF5850B-E993-461E-8097-D6E2DAB38FFD}" sibTransId="{1D8B75A6-734D-4100-805C-CE00054FC482}"/>
    <dgm:cxn modelId="{43DAC895-B659-42E2-842A-B2384468A60A}" srcId="{0111C12C-D13A-4979-88FC-6CADD23B5300}" destId="{9BCD21A4-7C45-4AA9-960F-C92621D913FB}" srcOrd="1" destOrd="0" parTransId="{437A0778-E041-434B-81E9-CC2789C6B89E}" sibTransId="{483F4430-4408-4985-AFDE-11A58F5B3224}"/>
    <dgm:cxn modelId="{907D3D52-2FA6-468C-8509-37609381A4FB}" type="presParOf" srcId="{C1E4E355-22C9-4BD2-9377-1F0F30364DB1}" destId="{52390D10-F2F4-44F6-82A9-B8E59E07FC70}" srcOrd="0" destOrd="0" presId="urn:microsoft.com/office/officeart/2011/layout/HexagonRadial"/>
    <dgm:cxn modelId="{7E3B63AF-3EFA-4C88-9B4E-A293F380B171}" type="presParOf" srcId="{C1E4E355-22C9-4BD2-9377-1F0F30364DB1}" destId="{97206572-FE60-4830-AB48-0C29B6074ABD}" srcOrd="1" destOrd="0" presId="urn:microsoft.com/office/officeart/2011/layout/HexagonRadial"/>
    <dgm:cxn modelId="{8D677CAD-A783-4EAD-9551-17B247E51762}" type="presParOf" srcId="{97206572-FE60-4830-AB48-0C29B6074ABD}" destId="{6CEFF4A6-A344-4F93-9023-DDF8939C786B}" srcOrd="0" destOrd="0" presId="urn:microsoft.com/office/officeart/2011/layout/HexagonRadial"/>
    <dgm:cxn modelId="{2047FFA5-0D36-4246-8A7C-DF8B7697EFAE}" type="presParOf" srcId="{C1E4E355-22C9-4BD2-9377-1F0F30364DB1}" destId="{D01BA5B6-E6AA-46A4-AC9D-F23ED95E3234}" srcOrd="2" destOrd="0" presId="urn:microsoft.com/office/officeart/2011/layout/HexagonRadial"/>
    <dgm:cxn modelId="{13C58A8F-F6FE-4CF7-857B-F01FF4A9B7A4}" type="presParOf" srcId="{C1E4E355-22C9-4BD2-9377-1F0F30364DB1}" destId="{33DE464F-1F7E-4758-B56B-B43E0AD9E1E1}" srcOrd="3" destOrd="0" presId="urn:microsoft.com/office/officeart/2011/layout/HexagonRadial"/>
    <dgm:cxn modelId="{EE181F61-A8B0-445D-93FC-018D14E51E87}" type="presParOf" srcId="{33DE464F-1F7E-4758-B56B-B43E0AD9E1E1}" destId="{E0D71521-150D-4D64-8027-194EBCEC028A}" srcOrd="0" destOrd="0" presId="urn:microsoft.com/office/officeart/2011/layout/HexagonRadial"/>
    <dgm:cxn modelId="{BA211B82-838F-4950-A981-5518E08B5D8D}" type="presParOf" srcId="{C1E4E355-22C9-4BD2-9377-1F0F30364DB1}" destId="{1F91DCCD-B1EF-4EC0-85D0-F37574E4624A}" srcOrd="4" destOrd="0" presId="urn:microsoft.com/office/officeart/2011/layout/HexagonRadial"/>
    <dgm:cxn modelId="{6E990E5E-D400-48F6-AFCC-F31A470C5D18}" type="presParOf" srcId="{C1E4E355-22C9-4BD2-9377-1F0F30364DB1}" destId="{47707570-3EE0-4349-BA97-229B91100939}" srcOrd="5" destOrd="0" presId="urn:microsoft.com/office/officeart/2011/layout/HexagonRadial"/>
    <dgm:cxn modelId="{761AA4C9-96BC-429D-B5D3-AD851BBE3CC7}" type="presParOf" srcId="{47707570-3EE0-4349-BA97-229B91100939}" destId="{8C44160F-87B2-42EF-8342-4C242BEDCF71}" srcOrd="0" destOrd="0" presId="urn:microsoft.com/office/officeart/2011/layout/HexagonRadial"/>
    <dgm:cxn modelId="{9E08E0CC-0BC6-49BB-91CA-29B8ED66D1AE}" type="presParOf" srcId="{C1E4E355-22C9-4BD2-9377-1F0F30364DB1}" destId="{46016C37-E385-4EE1-B606-CF141BF6C30B}" srcOrd="6" destOrd="0" presId="urn:microsoft.com/office/officeart/2011/layout/HexagonRadial"/>
    <dgm:cxn modelId="{BB8965C8-FBDB-4264-B6D4-4851CF34B12D}" type="presParOf" srcId="{C1E4E355-22C9-4BD2-9377-1F0F30364DB1}" destId="{92D96231-55F1-4F55-A8F4-FA9A8EE1DE8A}" srcOrd="7" destOrd="0" presId="urn:microsoft.com/office/officeart/2011/layout/HexagonRadial"/>
    <dgm:cxn modelId="{07839D9B-1B1C-4DB6-89CC-2764207EF36D}" type="presParOf" srcId="{92D96231-55F1-4F55-A8F4-FA9A8EE1DE8A}" destId="{1675FDB0-0F5C-4BFB-9626-2C512E12547F}" srcOrd="0" destOrd="0" presId="urn:microsoft.com/office/officeart/2011/layout/HexagonRadial"/>
    <dgm:cxn modelId="{6E83E1B5-2132-46CD-B4C1-07861327C364}" type="presParOf" srcId="{C1E4E355-22C9-4BD2-9377-1F0F30364DB1}" destId="{9FA5140D-0A4B-4E23-BB0D-D293F6DDCCBD}" srcOrd="8" destOrd="0" presId="urn:microsoft.com/office/officeart/2011/layout/HexagonRadial"/>
    <dgm:cxn modelId="{6E7E29BD-8BC0-47A8-8573-A3785E19DBB1}" type="presParOf" srcId="{C1E4E355-22C9-4BD2-9377-1F0F30364DB1}" destId="{4F5625FF-0B7A-4191-8C0D-325EAE7FF43B}" srcOrd="9" destOrd="0" presId="urn:microsoft.com/office/officeart/2011/layout/HexagonRadial"/>
    <dgm:cxn modelId="{944316FD-CC5B-490E-B73A-8D48A4632BAC}" type="presParOf" srcId="{4F5625FF-0B7A-4191-8C0D-325EAE7FF43B}" destId="{488D6867-468D-4EDE-991C-1CC98098FA1D}" srcOrd="0" destOrd="0" presId="urn:microsoft.com/office/officeart/2011/layout/HexagonRadial"/>
    <dgm:cxn modelId="{D92074DF-3748-49E8-B924-C7E091437622}" type="presParOf" srcId="{C1E4E355-22C9-4BD2-9377-1F0F30364DB1}" destId="{A8A27B5B-17ED-4F05-8810-7A5C758BA938}" srcOrd="10" destOrd="0" presId="urn:microsoft.com/office/officeart/2011/layout/HexagonRadial"/>
    <dgm:cxn modelId="{1BBF4689-B0CE-40C5-9D23-1127CAABAD94}" type="presParOf" srcId="{C1E4E355-22C9-4BD2-9377-1F0F30364DB1}" destId="{C9925D77-7492-4090-83B3-A78BAFE4C452}" srcOrd="11" destOrd="0" presId="urn:microsoft.com/office/officeart/2011/layout/HexagonRadial"/>
    <dgm:cxn modelId="{64D3662C-AED0-4969-9CE1-F7783C2377B8}" type="presParOf" srcId="{C9925D77-7492-4090-83B3-A78BAFE4C452}" destId="{667DF843-6352-4C01-8457-A5DD7CA330DE}" srcOrd="0" destOrd="0" presId="urn:microsoft.com/office/officeart/2011/layout/HexagonRadial"/>
    <dgm:cxn modelId="{0989F6F4-4DAB-4C1C-A30E-166DE99D023C}" type="presParOf" srcId="{C1E4E355-22C9-4BD2-9377-1F0F30364DB1}" destId="{6FDB960C-94D9-4C30-909C-983F1A450A1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90D10-F2F4-44F6-82A9-B8E59E07FC70}">
      <dsp:nvSpPr>
        <dsp:cNvPr id="0" name=""/>
        <dsp:cNvSpPr/>
      </dsp:nvSpPr>
      <dsp:spPr>
        <a:xfrm>
          <a:off x="2980380" y="1881612"/>
          <a:ext cx="2391610" cy="2068840"/>
        </a:xfrm>
        <a:prstGeom prst="hexagon">
          <a:avLst>
            <a:gd name="adj" fmla="val 28570"/>
            <a:gd name="vf" fmla="val 115470"/>
          </a:avLst>
        </a:prstGeom>
        <a:solidFill>
          <a:srgbClr val="FFFF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病人安全</a:t>
          </a:r>
          <a:endParaRPr lang="zh-TW" altLang="en-US" sz="4000" kern="1200" dirty="0">
            <a:ln>
              <a:solidFill>
                <a:sysClr val="windowText" lastClr="000000"/>
              </a:solidFill>
            </a:ln>
            <a:solidFill>
              <a:srgbClr val="FFC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76703" y="2224448"/>
        <a:ext cx="1598964" cy="1383168"/>
      </dsp:txXfrm>
    </dsp:sp>
    <dsp:sp modelId="{E0D71521-150D-4D64-8027-194EBCEC028A}">
      <dsp:nvSpPr>
        <dsp:cNvPr id="0" name=""/>
        <dsp:cNvSpPr/>
      </dsp:nvSpPr>
      <dsp:spPr>
        <a:xfrm>
          <a:off x="4477988" y="891811"/>
          <a:ext cx="902347" cy="77749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BA5B6-E6AA-46A4-AC9D-F23ED95E3234}">
      <dsp:nvSpPr>
        <dsp:cNvPr id="0" name=""/>
        <dsp:cNvSpPr/>
      </dsp:nvSpPr>
      <dsp:spPr>
        <a:xfrm>
          <a:off x="3200682" y="0"/>
          <a:ext cx="1959908" cy="16955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概念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25481" y="280989"/>
        <a:ext cx="1310310" cy="1133572"/>
      </dsp:txXfrm>
    </dsp:sp>
    <dsp:sp modelId="{8C44160F-87B2-42EF-8342-4C242BEDCF71}">
      <dsp:nvSpPr>
        <dsp:cNvPr id="0" name=""/>
        <dsp:cNvSpPr/>
      </dsp:nvSpPr>
      <dsp:spPr>
        <a:xfrm>
          <a:off x="5531098" y="2345307"/>
          <a:ext cx="902347" cy="77749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1DCCD-B1EF-4EC0-85D0-F37574E4624A}">
      <dsp:nvSpPr>
        <dsp:cNvPr id="0" name=""/>
        <dsp:cNvSpPr/>
      </dsp:nvSpPr>
      <dsp:spPr>
        <a:xfrm>
          <a:off x="4998145" y="1042877"/>
          <a:ext cx="1959908" cy="16955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交流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22944" y="1323866"/>
        <a:ext cx="1310310" cy="1133572"/>
      </dsp:txXfrm>
    </dsp:sp>
    <dsp:sp modelId="{1675FDB0-0F5C-4BFB-9626-2C512E12547F}">
      <dsp:nvSpPr>
        <dsp:cNvPr id="0" name=""/>
        <dsp:cNvSpPr/>
      </dsp:nvSpPr>
      <dsp:spPr>
        <a:xfrm>
          <a:off x="4799540" y="3986031"/>
          <a:ext cx="902347" cy="77749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16C37-E385-4EE1-B606-CF141BF6C30B}">
      <dsp:nvSpPr>
        <dsp:cNvPr id="0" name=""/>
        <dsp:cNvSpPr/>
      </dsp:nvSpPr>
      <dsp:spPr>
        <a:xfrm>
          <a:off x="4998145" y="3093053"/>
          <a:ext cx="1959908" cy="16955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溝通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22944" y="3374042"/>
        <a:ext cx="1310310" cy="1133572"/>
      </dsp:txXfrm>
    </dsp:sp>
    <dsp:sp modelId="{488D6867-468D-4EDE-991C-1CC98098FA1D}">
      <dsp:nvSpPr>
        <dsp:cNvPr id="0" name=""/>
        <dsp:cNvSpPr/>
      </dsp:nvSpPr>
      <dsp:spPr>
        <a:xfrm>
          <a:off x="2984830" y="4156344"/>
          <a:ext cx="902347" cy="77749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5140D-0A4B-4E23-BB0D-D293F6DDCCBD}">
      <dsp:nvSpPr>
        <dsp:cNvPr id="0" name=""/>
        <dsp:cNvSpPr/>
      </dsp:nvSpPr>
      <dsp:spPr>
        <a:xfrm>
          <a:off x="3200682" y="4137097"/>
          <a:ext cx="1959908" cy="16955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責任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25481" y="4418086"/>
        <a:ext cx="1310310" cy="1133572"/>
      </dsp:txXfrm>
    </dsp:sp>
    <dsp:sp modelId="{667DF843-6352-4C01-8457-A5DD7CA330DE}">
      <dsp:nvSpPr>
        <dsp:cNvPr id="0" name=""/>
        <dsp:cNvSpPr/>
      </dsp:nvSpPr>
      <dsp:spPr>
        <a:xfrm>
          <a:off x="1914475" y="2703432"/>
          <a:ext cx="902347" cy="77749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27B5B-17ED-4F05-8810-7A5C758BA938}">
      <dsp:nvSpPr>
        <dsp:cNvPr id="0" name=""/>
        <dsp:cNvSpPr/>
      </dsp:nvSpPr>
      <dsp:spPr>
        <a:xfrm>
          <a:off x="1394874" y="3094219"/>
          <a:ext cx="1959908" cy="16955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知識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19673" y="3375208"/>
        <a:ext cx="1310310" cy="1133572"/>
      </dsp:txXfrm>
    </dsp:sp>
    <dsp:sp modelId="{6FDB960C-94D9-4C30-909C-983F1A450A19}">
      <dsp:nvSpPr>
        <dsp:cNvPr id="0" name=""/>
        <dsp:cNvSpPr/>
      </dsp:nvSpPr>
      <dsp:spPr>
        <a:xfrm>
          <a:off x="1394874" y="1040544"/>
          <a:ext cx="1959908" cy="16955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權益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19673" y="1321533"/>
        <a:ext cx="1310310" cy="1133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六角放射狀"/>
  <dgm:desc val="用來顯示與中心概念或主題相關的連續流程。上限為 6 個階層 2 的圖形。 最適合用在少量文字的情況。 未使用的文字不會出現，但只要切換版面配置，仍然可以使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C282D-CA57-4D2E-86B8-A3AD09C77FCA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0E7D1-211A-4C81-B840-F060EE444E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0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299AB28-EDA7-4264-80DF-F6E5CBD0FC02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4DBF6D2-AF01-4E07-9760-99F418809C9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84F1-7603-4C0C-9624-22CD6B925639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5A66-7C65-4ED1-8778-BAEEA80802FC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A605-7EB4-46E9-A86F-E1C12DC5DE4E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6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F497-A2EE-491C-A9F6-617DD8E1317C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7200" b="0" cap="none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E5D9-60B0-4FA0-8F12-4DBFE8DC84C4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6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63C3-B0F7-42EA-8502-782EE724EF76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>
            <a:normAutofit/>
          </a:bodyPr>
          <a:lstStyle>
            <a:lvl1pPr>
              <a:defRPr sz="20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2000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2000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2000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2000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>
            <a:normAutofit/>
          </a:bodyPr>
          <a:lstStyle>
            <a:lvl1pPr>
              <a:defRPr sz="18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1800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1800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1800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1800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47A0-1B2E-449E-8CCD-289F07B093B1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D60A-05AA-4D31-97A5-6F0D3BAC69C5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4DA4-B674-453B-9379-498F249BDE46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C082-EE8E-4627-A05F-57D18B05E8E0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863-4E41-43F7-8D46-F3E96FE2A50B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4CCE5D9-60B0-4FA0-8F12-4DBFE8DC84C4}" type="datetime1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4DBF6D2-AF01-4E07-9760-99F418809C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360000">
            <a:off x="3056155" y="3198318"/>
            <a:ext cx="5577909" cy="1599722"/>
          </a:xfrm>
        </p:spPr>
        <p:txBody>
          <a:bodyPr>
            <a:noAutofit/>
          </a:bodyPr>
          <a:lstStyle/>
          <a:p>
            <a:pPr algn="ctr"/>
            <a:r>
              <a:rPr lang="zh-TW" altLang="en-US" sz="6200" b="1" dirty="0" smtClean="0">
                <a:latin typeface="標楷體" pitchFamily="65" charset="-120"/>
                <a:ea typeface="標楷體" pitchFamily="65" charset="-120"/>
              </a:rPr>
              <a:t>病人安全：</a:t>
            </a:r>
            <a:r>
              <a:rPr lang="en-US" altLang="zh-TW" sz="6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6200" b="1" dirty="0" smtClean="0">
                <a:latin typeface="標楷體" pitchFamily="65" charset="-120"/>
                <a:ea typeface="標楷體" pitchFamily="65" charset="-120"/>
              </a:rPr>
              <a:t>從想法到實踐</a:t>
            </a:r>
            <a:endParaRPr lang="zh-TW" altLang="en-US" sz="6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372381">
            <a:off x="2668023" y="4900668"/>
            <a:ext cx="5968752" cy="1057672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財團法人醫院評鑑暨品質策進會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廖熏香副執行長</a:t>
            </a:r>
            <a:endParaRPr lang="zh-TW" altLang="en-US" sz="28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4099" name="Picture 3" descr="C:\Documents and Settings\nadia.yen\Local Settings\Temporary Internet Files\Content.IE5\CXGHEROZ\MC9001965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6535">
            <a:off x="902764" y="4172211"/>
            <a:ext cx="1620795" cy="162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1872208" cy="15424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72" y="260648"/>
            <a:ext cx="227309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90"/>
          <p:cNvSpPr>
            <a:spLocks noChangeArrowheads="1"/>
          </p:cNvSpPr>
          <p:nvPr/>
        </p:nvSpPr>
        <p:spPr bwMode="auto">
          <a:xfrm>
            <a:off x="2483769" y="2780928"/>
            <a:ext cx="3528391" cy="367240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108" y="-99392"/>
            <a:ext cx="8041440" cy="1442674"/>
          </a:xfrm>
        </p:spPr>
        <p:txBody>
          <a:bodyPr/>
          <a:lstStyle/>
          <a:p>
            <a:r>
              <a:rPr lang="zh-TW" altLang="en-US" sz="5400" dirty="0" smtClean="0"/>
              <a:t>回顧課程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4929" y="1268760"/>
            <a:ext cx="8245543" cy="39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600" dirty="0" smtClean="0"/>
              <a:t>促使民眾代表瞭解病人安全之任務、功能、角色定位。</a:t>
            </a:r>
            <a:endParaRPr lang="en-US" altLang="zh-TW" sz="2600" dirty="0" smtClean="0"/>
          </a:p>
          <a:p>
            <a:pPr>
              <a:lnSpc>
                <a:spcPct val="150000"/>
              </a:lnSpc>
            </a:pPr>
            <a:r>
              <a:rPr lang="zh-TW" altLang="en-US" sz="2600" dirty="0" smtClean="0"/>
              <a:t>讓民眾瞭解病人安全通報系統之概念。</a:t>
            </a:r>
            <a:endParaRPr lang="en-US" altLang="zh-TW" sz="2600" dirty="0" smtClean="0"/>
          </a:p>
          <a:p>
            <a:pPr>
              <a:lnSpc>
                <a:spcPct val="150000"/>
              </a:lnSpc>
            </a:pPr>
            <a:r>
              <a:rPr lang="zh-TW" altLang="en-US" sz="2600" dirty="0" smtClean="0"/>
              <a:t>培養民眾具備病人安全應有的正向態度與回饋機制。</a:t>
            </a:r>
            <a:endParaRPr lang="zh-TW" altLang="en-US" sz="2600" dirty="0"/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2</a:t>
            </a:fld>
            <a:endParaRPr lang="zh-TW" altLang="en-US"/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503718" y="4005064"/>
            <a:ext cx="2482898" cy="2468602"/>
            <a:chOff x="340" y="1434"/>
            <a:chExt cx="3222" cy="2722"/>
          </a:xfrm>
        </p:grpSpPr>
        <p:sp>
          <p:nvSpPr>
            <p:cNvPr id="5" name="Oval 64"/>
            <p:cNvSpPr>
              <a:spLocks noChangeArrowheads="1"/>
            </p:cNvSpPr>
            <p:nvPr/>
          </p:nvSpPr>
          <p:spPr bwMode="auto">
            <a:xfrm>
              <a:off x="612" y="1661"/>
              <a:ext cx="2631" cy="2268"/>
            </a:xfrm>
            <a:prstGeom prst="ellipse">
              <a:avLst/>
            </a:prstGeom>
            <a:gradFill rotWithShape="1">
              <a:gsLst>
                <a:gs pos="0">
                  <a:srgbClr val="009900">
                    <a:alpha val="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66"/>
            <p:cNvSpPr>
              <a:spLocks noChangeArrowheads="1"/>
            </p:cNvSpPr>
            <p:nvPr/>
          </p:nvSpPr>
          <p:spPr bwMode="auto">
            <a:xfrm>
              <a:off x="340" y="1434"/>
              <a:ext cx="3129" cy="2722"/>
            </a:xfrm>
            <a:custGeom>
              <a:avLst/>
              <a:gdLst>
                <a:gd name="G0" fmla="+- 1864 0 0"/>
                <a:gd name="G1" fmla="+- 21600 0 1864"/>
                <a:gd name="G2" fmla="+- 21600 0 186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64" y="10800"/>
                  </a:moveTo>
                  <a:cubicBezTo>
                    <a:pt x="1864" y="15735"/>
                    <a:pt x="5865" y="19736"/>
                    <a:pt x="10800" y="19736"/>
                  </a:cubicBezTo>
                  <a:cubicBezTo>
                    <a:pt x="15735" y="19736"/>
                    <a:pt x="19736" y="15735"/>
                    <a:pt x="19736" y="10800"/>
                  </a:cubicBezTo>
                  <a:cubicBezTo>
                    <a:pt x="19736" y="5865"/>
                    <a:pt x="15735" y="1864"/>
                    <a:pt x="10800" y="1864"/>
                  </a:cubicBezTo>
                  <a:cubicBezTo>
                    <a:pt x="5865" y="1864"/>
                    <a:pt x="1864" y="5865"/>
                    <a:pt x="186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30000"/>
                  </a:schemeClr>
                </a:gs>
                <a:gs pos="100000">
                  <a:schemeClr val="bg1">
                    <a:alpha val="89000"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8" name="AutoShape 66"/>
            <p:cNvSpPr>
              <a:spLocks noChangeArrowheads="1"/>
            </p:cNvSpPr>
            <p:nvPr/>
          </p:nvSpPr>
          <p:spPr bwMode="auto">
            <a:xfrm>
              <a:off x="433" y="1434"/>
              <a:ext cx="3129" cy="2722"/>
            </a:xfrm>
            <a:custGeom>
              <a:avLst/>
              <a:gdLst>
                <a:gd name="G0" fmla="+- 1864 0 0"/>
                <a:gd name="G1" fmla="+- 21600 0 1864"/>
                <a:gd name="G2" fmla="+- 21600 0 186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64" y="10800"/>
                  </a:moveTo>
                  <a:cubicBezTo>
                    <a:pt x="1864" y="15735"/>
                    <a:pt x="5865" y="19736"/>
                    <a:pt x="10800" y="19736"/>
                  </a:cubicBezTo>
                  <a:cubicBezTo>
                    <a:pt x="15735" y="19736"/>
                    <a:pt x="19736" y="15735"/>
                    <a:pt x="19736" y="10800"/>
                  </a:cubicBezTo>
                  <a:cubicBezTo>
                    <a:pt x="19736" y="5865"/>
                    <a:pt x="15735" y="1864"/>
                    <a:pt x="10800" y="1864"/>
                  </a:cubicBezTo>
                  <a:cubicBezTo>
                    <a:pt x="5865" y="1864"/>
                    <a:pt x="1864" y="5865"/>
                    <a:pt x="186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30000"/>
                  </a:schemeClr>
                </a:gs>
                <a:gs pos="100000">
                  <a:schemeClr val="bg1">
                    <a:alpha val="89000"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</p:grp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5796136" y="4077072"/>
            <a:ext cx="2482898" cy="2468602"/>
            <a:chOff x="340" y="1434"/>
            <a:chExt cx="3222" cy="2722"/>
          </a:xfrm>
        </p:grpSpPr>
        <p:sp>
          <p:nvSpPr>
            <p:cNvPr id="16" name="Oval 64"/>
            <p:cNvSpPr>
              <a:spLocks noChangeArrowheads="1"/>
            </p:cNvSpPr>
            <p:nvPr/>
          </p:nvSpPr>
          <p:spPr bwMode="auto">
            <a:xfrm>
              <a:off x="612" y="1661"/>
              <a:ext cx="2631" cy="2268"/>
            </a:xfrm>
            <a:prstGeom prst="ellipse">
              <a:avLst/>
            </a:prstGeom>
            <a:gradFill rotWithShape="1">
              <a:gsLst>
                <a:gs pos="0">
                  <a:srgbClr val="009900">
                    <a:alpha val="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66"/>
            <p:cNvSpPr>
              <a:spLocks noChangeArrowheads="1"/>
            </p:cNvSpPr>
            <p:nvPr/>
          </p:nvSpPr>
          <p:spPr bwMode="auto">
            <a:xfrm>
              <a:off x="340" y="1434"/>
              <a:ext cx="3129" cy="2722"/>
            </a:xfrm>
            <a:custGeom>
              <a:avLst/>
              <a:gdLst>
                <a:gd name="G0" fmla="+- 1864 0 0"/>
                <a:gd name="G1" fmla="+- 21600 0 1864"/>
                <a:gd name="G2" fmla="+- 21600 0 186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64" y="10800"/>
                  </a:moveTo>
                  <a:cubicBezTo>
                    <a:pt x="1864" y="15735"/>
                    <a:pt x="5865" y="19736"/>
                    <a:pt x="10800" y="19736"/>
                  </a:cubicBezTo>
                  <a:cubicBezTo>
                    <a:pt x="15735" y="19736"/>
                    <a:pt x="19736" y="15735"/>
                    <a:pt x="19736" y="10800"/>
                  </a:cubicBezTo>
                  <a:cubicBezTo>
                    <a:pt x="19736" y="5865"/>
                    <a:pt x="15735" y="1864"/>
                    <a:pt x="10800" y="1864"/>
                  </a:cubicBezTo>
                  <a:cubicBezTo>
                    <a:pt x="5865" y="1864"/>
                    <a:pt x="1864" y="5865"/>
                    <a:pt x="186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30000"/>
                  </a:schemeClr>
                </a:gs>
                <a:gs pos="100000">
                  <a:schemeClr val="bg1">
                    <a:alpha val="89000"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19" name="AutoShape 66"/>
            <p:cNvSpPr>
              <a:spLocks noChangeArrowheads="1"/>
            </p:cNvSpPr>
            <p:nvPr/>
          </p:nvSpPr>
          <p:spPr bwMode="auto">
            <a:xfrm>
              <a:off x="433" y="1434"/>
              <a:ext cx="3129" cy="2722"/>
            </a:xfrm>
            <a:custGeom>
              <a:avLst/>
              <a:gdLst>
                <a:gd name="G0" fmla="+- 1864 0 0"/>
                <a:gd name="G1" fmla="+- 21600 0 1864"/>
                <a:gd name="G2" fmla="+- 21600 0 186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64" y="10800"/>
                  </a:moveTo>
                  <a:cubicBezTo>
                    <a:pt x="1864" y="15735"/>
                    <a:pt x="5865" y="19736"/>
                    <a:pt x="10800" y="19736"/>
                  </a:cubicBezTo>
                  <a:cubicBezTo>
                    <a:pt x="15735" y="19736"/>
                    <a:pt x="19736" y="15735"/>
                    <a:pt x="19736" y="10800"/>
                  </a:cubicBezTo>
                  <a:cubicBezTo>
                    <a:pt x="19736" y="5865"/>
                    <a:pt x="15735" y="1864"/>
                    <a:pt x="10800" y="1864"/>
                  </a:cubicBezTo>
                  <a:cubicBezTo>
                    <a:pt x="5865" y="1864"/>
                    <a:pt x="1864" y="5865"/>
                    <a:pt x="186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30000"/>
                  </a:schemeClr>
                </a:gs>
                <a:gs pos="100000">
                  <a:schemeClr val="bg1">
                    <a:alpha val="89000"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pitchFamily="18" charset="-120"/>
              </a:endParaRPr>
            </a:p>
          </p:txBody>
        </p:sp>
      </p:grpSp>
      <p:pic>
        <p:nvPicPr>
          <p:cNvPr id="21" name="圖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10" y="3045396"/>
            <a:ext cx="3377842" cy="3263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30162" r="7436"/>
          <a:stretch/>
        </p:blipFill>
        <p:spPr>
          <a:xfrm>
            <a:off x="5857218" y="4155307"/>
            <a:ext cx="2324514" cy="2249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1" y="4092812"/>
            <a:ext cx="2339563" cy="2246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-16831"/>
            <a:ext cx="1182029" cy="973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640960" cy="1442674"/>
          </a:xfrm>
        </p:spPr>
        <p:txBody>
          <a:bodyPr/>
          <a:lstStyle/>
          <a:p>
            <a:r>
              <a:rPr lang="zh-TW" altLang="en-US" sz="4700" dirty="0" smtClean="0"/>
              <a:t>病人安全：對醫院的期待</a:t>
            </a:r>
            <a:endParaRPr lang="zh-TW" altLang="en-US" sz="4700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3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23528" y="981111"/>
            <a:ext cx="8712968" cy="5760257"/>
            <a:chOff x="323528" y="981111"/>
            <a:chExt cx="8712968" cy="5760257"/>
          </a:xfrm>
        </p:grpSpPr>
        <p:grpSp>
          <p:nvGrpSpPr>
            <p:cNvPr id="5" name="群組 4"/>
            <p:cNvGrpSpPr/>
            <p:nvPr/>
          </p:nvGrpSpPr>
          <p:grpSpPr>
            <a:xfrm>
              <a:off x="472539" y="2863894"/>
              <a:ext cx="8563957" cy="3877474"/>
              <a:chOff x="472539" y="2492896"/>
              <a:chExt cx="8563957" cy="3877474"/>
            </a:xfrm>
          </p:grpSpPr>
          <p:grpSp>
            <p:nvGrpSpPr>
              <p:cNvPr id="4" name="群組 3"/>
              <p:cNvGrpSpPr/>
              <p:nvPr/>
            </p:nvGrpSpPr>
            <p:grpSpPr>
              <a:xfrm>
                <a:off x="3118478" y="2492896"/>
                <a:ext cx="3653058" cy="3513990"/>
                <a:chOff x="2071070" y="2348880"/>
                <a:chExt cx="3581050" cy="3802022"/>
              </a:xfrm>
            </p:grpSpPr>
            <p:pic>
              <p:nvPicPr>
                <p:cNvPr id="8" name="Picture 1" descr="C:\Documents and Settings\eline\Local Settings\Temporary Internet Files\Content.IE5\7X924Z4U\MC900433243[1]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071070" y="2348880"/>
                  <a:ext cx="3581050" cy="3802022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橢圓 8"/>
                <p:cNvSpPr/>
                <p:nvPr/>
              </p:nvSpPr>
              <p:spPr bwMode="auto">
                <a:xfrm>
                  <a:off x="2791150" y="3222838"/>
                  <a:ext cx="2160240" cy="207837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TW" altLang="en-US" sz="2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病人</a:t>
                  </a:r>
                  <a:endParaRPr lang="en-US" altLang="zh-TW" sz="2800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1600" i="0" u="none" strike="noStrike" cap="none" normalizeH="0" baseline="0" dirty="0" smtClean="0">
                      <a:ln>
                        <a:noFill/>
                      </a:ln>
                      <a:effectLst/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-</a:t>
                  </a:r>
                  <a:r>
                    <a:rPr kumimoji="0" lang="zh-TW" altLang="en-US" sz="1600" i="0" u="none" strike="noStrike" cap="none" normalizeH="0" baseline="0" dirty="0" smtClean="0">
                      <a:ln>
                        <a:noFill/>
                      </a:ln>
                      <a:effectLst/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有知的權利</a:t>
                  </a:r>
                  <a:endParaRPr kumimoji="0" lang="en-US" altLang="zh-TW" sz="1600" i="0" u="none" strike="noStrike" cap="none" normalizeH="0" baseline="0" dirty="0" smtClean="0">
                    <a:ln>
                      <a:noFill/>
                    </a:ln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TW" sz="16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-</a:t>
                  </a:r>
                  <a:r>
                    <a:rPr lang="zh-TW" altLang="en-US" sz="16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病人最大</a:t>
                  </a:r>
                  <a:endParaRPr lang="en-US" altLang="zh-TW" sz="1600" dirty="0" smtClean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1600" i="0" u="none" strike="noStrike" cap="none" normalizeH="0" baseline="0" dirty="0" smtClean="0">
                      <a:ln>
                        <a:noFill/>
                      </a:ln>
                      <a:effectLst/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-</a:t>
                  </a:r>
                  <a:r>
                    <a:rPr kumimoji="0" lang="zh-TW" altLang="en-US" sz="1600" i="0" u="none" strike="noStrike" cap="none" normalizeH="0" baseline="0" dirty="0" smtClean="0">
                      <a:ln>
                        <a:noFill/>
                      </a:ln>
                      <a:effectLst/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有自己的責任</a:t>
                  </a:r>
                  <a:endParaRPr kumimoji="0" lang="en-US" altLang="zh-TW" sz="1600" i="0" u="none" strike="noStrike" cap="none" normalizeH="0" baseline="0" dirty="0" smtClean="0">
                    <a:ln>
                      <a:noFill/>
                    </a:ln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  <p:sp>
            <p:nvSpPr>
              <p:cNvPr id="10" name="圓角矩形 9"/>
              <p:cNvSpPr/>
              <p:nvPr/>
            </p:nvSpPr>
            <p:spPr bwMode="auto">
              <a:xfrm>
                <a:off x="6215259" y="3251414"/>
                <a:ext cx="2821237" cy="1064459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醫療人員</a:t>
                </a:r>
                <a:endParaRPr kumimoji="0" lang="en-US" altLang="zh-TW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1600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-</a:t>
                </a:r>
                <a:r>
                  <a:rPr lang="zh-TW" altLang="en-US" sz="1600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教育：病安、管理、防災</a:t>
                </a:r>
                <a:r>
                  <a:rPr lang="en-US" altLang="zh-TW" sz="1600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..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-</a:t>
                </a:r>
                <a:r>
                  <a:rPr kumimoji="0" lang="zh-TW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傾聽、接納、關懷</a:t>
                </a:r>
              </a:p>
            </p:txBody>
          </p:sp>
          <p:sp>
            <p:nvSpPr>
              <p:cNvPr id="11" name="圓角矩形 10"/>
              <p:cNvSpPr/>
              <p:nvPr/>
            </p:nvSpPr>
            <p:spPr bwMode="auto">
              <a:xfrm>
                <a:off x="4973888" y="5373216"/>
                <a:ext cx="2160240" cy="997154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2400" b="1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志</a:t>
                </a:r>
                <a:r>
                  <a:rPr lang="zh-TW" altLang="en-US" sz="2400" b="1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工</a:t>
                </a:r>
                <a:endParaRPr lang="en-US" altLang="zh-TW" sz="24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-</a:t>
                </a:r>
                <a:r>
                  <a:rPr kumimoji="0" lang="zh-TW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協助、陪伴、溝通</a:t>
                </a:r>
                <a:endParaRPr kumimoji="0" lang="en-US" altLang="zh-TW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1600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-</a:t>
                </a:r>
                <a:r>
                  <a:rPr lang="zh-TW" altLang="en-US" sz="1600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訓練病安種子</a:t>
                </a:r>
                <a:endParaRPr kumimoji="0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2" name="圓角矩形 11"/>
              <p:cNvSpPr/>
              <p:nvPr/>
            </p:nvSpPr>
            <p:spPr bwMode="auto">
              <a:xfrm>
                <a:off x="472539" y="4005064"/>
                <a:ext cx="3063633" cy="1584176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3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政府</a:t>
                </a:r>
                <a:endParaRPr kumimoji="0" lang="en-US" altLang="zh-TW" sz="3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2000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-</a:t>
                </a:r>
                <a:r>
                  <a:rPr lang="zh-TW" altLang="en-US" sz="2000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上下溝通要暢通</a:t>
                </a:r>
                <a:endParaRPr lang="en-US" altLang="zh-TW" sz="2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-</a:t>
                </a:r>
                <a:r>
                  <a:rPr kumimoji="0" lang="zh-TW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瞭解民眾、醫院需求</a:t>
                </a:r>
              </a:p>
            </p:txBody>
          </p:sp>
        </p:grpSp>
        <p:sp>
          <p:nvSpPr>
            <p:cNvPr id="14" name="圓角矩形 13"/>
            <p:cNvSpPr/>
            <p:nvPr/>
          </p:nvSpPr>
          <p:spPr bwMode="auto">
            <a:xfrm>
              <a:off x="323528" y="981111"/>
              <a:ext cx="5256584" cy="251332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30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醫院</a:t>
              </a:r>
              <a:endParaRPr lang="en-US" altLang="zh-TW" sz="3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kumimoji="0" lang="zh-TW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政策、計畫的宣達</a:t>
              </a:r>
              <a:endPara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kumimoji="0" lang="zh-TW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適當減少流程、動線規劃</a:t>
              </a:r>
              <a:endPara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增進同仁滿意度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病人品質才會提昇</a:t>
              </a:r>
              <a:endPara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成立</a:t>
              </a:r>
              <a:r>
                <a:rPr lang="zh-TW" altLang="en-US" sz="20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品管中心、留言板、信箱並確實回應</a:t>
              </a:r>
              <a:endPara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kumimoji="0" lang="zh-TW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教育訓練推廣</a:t>
              </a:r>
              <a:r>
                <a:rPr kumimoji="0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kumimoji="0" lang="zh-TW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同仁</a:t>
              </a:r>
              <a:r>
                <a:rPr kumimoji="0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)(</a:t>
              </a:r>
              <a:r>
                <a:rPr kumimoji="0" lang="zh-TW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志工</a:t>
              </a:r>
              <a:r>
                <a:rPr kumimoji="0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)(</a:t>
              </a:r>
              <a:r>
                <a:rPr kumimoji="0" lang="zh-TW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民眾</a:t>
              </a:r>
              <a:r>
                <a:rPr kumimoji="0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kumimoji="0" lang="zh-TW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增加志工人數，提升服務品質</a:t>
              </a:r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6878"/>
            <a:ext cx="1085325" cy="894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8041440" cy="1154642"/>
          </a:xfrm>
        </p:spPr>
        <p:txBody>
          <a:bodyPr/>
          <a:lstStyle/>
          <a:p>
            <a:r>
              <a:rPr lang="zh-TW" altLang="en-US" sz="4800" dirty="0" smtClean="0"/>
              <a:t>病人安全：自己要如何做</a:t>
            </a:r>
            <a:endParaRPr lang="zh-TW" altLang="en-US" sz="4800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6459120" y="5644819"/>
            <a:ext cx="2133600" cy="365125"/>
          </a:xfrm>
        </p:spPr>
        <p:txBody>
          <a:bodyPr/>
          <a:lstStyle/>
          <a:p>
            <a:fld id="{F4DBF6D2-AF01-4E07-9760-99F418809C92}" type="slidenum">
              <a:rPr lang="zh-TW" altLang="en-US" smtClean="0"/>
              <a:pPr/>
              <a:t>4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07504" y="1340768"/>
            <a:ext cx="5838204" cy="4242838"/>
            <a:chOff x="461988" y="1440472"/>
            <a:chExt cx="5838204" cy="4242838"/>
          </a:xfrm>
        </p:grpSpPr>
        <p:pic>
          <p:nvPicPr>
            <p:cNvPr id="18" name="Picture 1" descr="C:\Documents and Settings\eline\Local Settings\Temporary Internet Files\Content.IE5\7X924Z4U\MC900433243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2055531"/>
              <a:ext cx="2709568" cy="2856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橢圓 18"/>
            <p:cNvSpPr/>
            <p:nvPr/>
          </p:nvSpPr>
          <p:spPr bwMode="auto">
            <a:xfrm>
              <a:off x="1622013" y="2646907"/>
              <a:ext cx="1813568" cy="165618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病人</a:t>
              </a:r>
              <a:endPara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kumimoji="0" lang="zh-TW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有知的權利</a:t>
              </a:r>
              <a:endParaRPr kumimoji="0" lang="en-US" altLang="zh-TW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13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lang="zh-TW" altLang="en-US" sz="13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病人最大</a:t>
              </a:r>
              <a:endParaRPr lang="en-US" altLang="zh-TW" sz="13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kumimoji="0" lang="zh-TW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有自己的責任</a:t>
              </a:r>
              <a:endParaRPr kumimoji="0" lang="en-US" altLang="zh-TW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 bwMode="auto">
            <a:xfrm>
              <a:off x="3664558" y="2743152"/>
              <a:ext cx="2635634" cy="104588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醫療人員</a:t>
              </a:r>
              <a:endPara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14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教育：病安、管理、防災</a:t>
              </a:r>
              <a:r>
                <a:rPr lang="en-US" altLang="zh-TW" sz="14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..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kumimoji="0" lang="zh-TW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傾聽、接納、關懷</a:t>
              </a:r>
              <a:endPara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圓角矩形 20"/>
            <p:cNvSpPr/>
            <p:nvPr/>
          </p:nvSpPr>
          <p:spPr bwMode="auto">
            <a:xfrm>
              <a:off x="1622013" y="4487055"/>
              <a:ext cx="2185435" cy="119625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dirty="0">
                  <a:solidFill>
                    <a:schemeClr val="tx1"/>
                  </a:solidFill>
                  <a:latin typeface="Arial" pitchFamily="34" charset="0"/>
                </a:rPr>
                <a:t>志</a:t>
              </a:r>
              <a:r>
                <a:rPr lang="zh-TW" altLang="en-US" sz="2800" dirty="0" smtClean="0">
                  <a:solidFill>
                    <a:schemeClr val="tx1"/>
                  </a:solidFill>
                  <a:latin typeface="Arial" pitchFamily="34" charset="0"/>
                </a:rPr>
                <a:t>工</a:t>
              </a:r>
              <a:endParaRPr lang="en-US" altLang="zh-TW" sz="2800" dirty="0" smtClean="0">
                <a:solidFill>
                  <a:schemeClr val="tx1"/>
                </a:solidFill>
                <a:latin typeface="Arial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kumimoji="0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協助、陪伴、溝通</a:t>
              </a:r>
              <a:endPara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訓練病安種子</a:t>
              </a:r>
              <a:endPara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圓角矩形 21"/>
            <p:cNvSpPr/>
            <p:nvPr/>
          </p:nvSpPr>
          <p:spPr bwMode="auto">
            <a:xfrm>
              <a:off x="461988" y="2836098"/>
              <a:ext cx="1109637" cy="7920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政府</a:t>
              </a:r>
              <a:endParaRPr kumimoji="0" lang="en-US" altLang="zh-TW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圓角矩形 23"/>
            <p:cNvSpPr/>
            <p:nvPr/>
          </p:nvSpPr>
          <p:spPr bwMode="auto">
            <a:xfrm>
              <a:off x="1638443" y="1440472"/>
              <a:ext cx="1424158" cy="76439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400" dirty="0" smtClean="0">
                  <a:solidFill>
                    <a:schemeClr val="tx1"/>
                  </a:solidFill>
                  <a:latin typeface="Arial" pitchFamily="34" charset="0"/>
                </a:rPr>
                <a:t>醫院</a:t>
              </a:r>
              <a:endParaRPr lang="en-US" altLang="zh-TW" sz="2400" dirty="0" smtClean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27" name="圓角矩形 26"/>
          <p:cNvSpPr/>
          <p:nvPr/>
        </p:nvSpPr>
        <p:spPr>
          <a:xfrm>
            <a:off x="3707904" y="4365104"/>
            <a:ext cx="4641009" cy="2136734"/>
          </a:xfrm>
          <a:prstGeom prst="roundRect">
            <a:avLst/>
          </a:prstGeom>
          <a:solidFill>
            <a:srgbClr val="F2D6E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傳達、宣導相關訊息</a:t>
            </a:r>
            <a:r>
              <a:rPr lang="en-US" altLang="zh-TW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知識給其他志工、病人。</a:t>
            </a:r>
            <a:endParaRPr lang="en-US" altLang="zh-TW" sz="2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參與相關活動，協助辦理講座</a:t>
            </a:r>
            <a:endParaRPr lang="en-US" altLang="zh-TW" sz="2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提供意見給醫院及上級</a:t>
            </a:r>
            <a:endParaRPr lang="en-US" altLang="zh-TW" sz="2200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增進同</a:t>
            </a:r>
            <a:r>
              <a:rPr lang="zh-TW" altLang="en-US" sz="22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心、陪伴、傾聽的功能</a:t>
            </a:r>
            <a:endParaRPr lang="en-US" altLang="zh-TW" sz="2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最好</a:t>
            </a:r>
            <a:r>
              <a:rPr lang="zh-TW" altLang="en-US" sz="22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的溝通橋樑</a:t>
            </a:r>
          </a:p>
        </p:txBody>
      </p:sp>
      <p:sp>
        <p:nvSpPr>
          <p:cNvPr id="28" name="圓角矩形 27"/>
          <p:cNvSpPr/>
          <p:nvPr/>
        </p:nvSpPr>
        <p:spPr>
          <a:xfrm>
            <a:off x="5465124" y="1268761"/>
            <a:ext cx="3355348" cy="1224135"/>
          </a:xfrm>
          <a:prstGeom prst="roundRect">
            <a:avLst/>
          </a:prstGeom>
          <a:solidFill>
            <a:srgbClr val="F2D6E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4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開辦病安宣導課程</a:t>
            </a:r>
            <a:endParaRPr lang="en-US" altLang="zh-TW" sz="2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協助辦理就醫相關流程</a:t>
            </a:r>
            <a:endParaRPr lang="en-US" altLang="zh-TW" sz="2200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雙向</a:t>
            </a:r>
            <a:r>
              <a:rPr lang="zh-TW" altLang="en-US" sz="22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溝通與回饋</a:t>
            </a:r>
          </a:p>
          <a:p>
            <a:endParaRPr lang="zh-TW" altLang="en-US" sz="2000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Freeform 34"/>
          <p:cNvSpPr>
            <a:spLocks/>
          </p:cNvSpPr>
          <p:nvPr/>
        </p:nvSpPr>
        <p:spPr bwMode="auto">
          <a:xfrm rot="20562012" flipV="1">
            <a:off x="3962228" y="1610619"/>
            <a:ext cx="1568651" cy="883137"/>
          </a:xfrm>
          <a:custGeom>
            <a:avLst/>
            <a:gdLst>
              <a:gd name="T0" fmla="*/ 2147483647 w 750"/>
              <a:gd name="T1" fmla="*/ 2147483647 h 470"/>
              <a:gd name="T2" fmla="*/ 2147483647 w 750"/>
              <a:gd name="T3" fmla="*/ 2147483647 h 470"/>
              <a:gd name="T4" fmla="*/ 2147483647 w 750"/>
              <a:gd name="T5" fmla="*/ 2147483647 h 470"/>
              <a:gd name="T6" fmla="*/ 2147483647 w 750"/>
              <a:gd name="T7" fmla="*/ 2147483647 h 470"/>
              <a:gd name="T8" fmla="*/ 2147483647 w 750"/>
              <a:gd name="T9" fmla="*/ 2147483647 h 470"/>
              <a:gd name="T10" fmla="*/ 2147483647 w 750"/>
              <a:gd name="T11" fmla="*/ 2147483647 h 470"/>
              <a:gd name="T12" fmla="*/ 0 w 750"/>
              <a:gd name="T13" fmla="*/ 2147483647 h 470"/>
              <a:gd name="T14" fmla="*/ 2147483647 w 750"/>
              <a:gd name="T15" fmla="*/ 2147483647 h 470"/>
              <a:gd name="T16" fmla="*/ 2147483647 w 750"/>
              <a:gd name="T17" fmla="*/ 2147483647 h 470"/>
              <a:gd name="T18" fmla="*/ 2147483647 w 750"/>
              <a:gd name="T19" fmla="*/ 2147483647 h 4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0"/>
              <a:gd name="T31" fmla="*/ 0 h 470"/>
              <a:gd name="T32" fmla="*/ 750 w 750"/>
              <a:gd name="T33" fmla="*/ 470 h 4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0" h="470">
                <a:moveTo>
                  <a:pt x="494" y="166"/>
                </a:moveTo>
                <a:lnTo>
                  <a:pt x="750" y="338"/>
                </a:lnTo>
                <a:lnTo>
                  <a:pt x="492" y="470"/>
                </a:lnTo>
                <a:cubicBezTo>
                  <a:pt x="492" y="470"/>
                  <a:pt x="491" y="430"/>
                  <a:pt x="490" y="390"/>
                </a:cubicBezTo>
                <a:cubicBezTo>
                  <a:pt x="490" y="394"/>
                  <a:pt x="318" y="374"/>
                  <a:pt x="142" y="306"/>
                </a:cubicBezTo>
                <a:cubicBezTo>
                  <a:pt x="46" y="260"/>
                  <a:pt x="28" y="225"/>
                  <a:pt x="4" y="172"/>
                </a:cubicBezTo>
                <a:cubicBezTo>
                  <a:pt x="4" y="172"/>
                  <a:pt x="2" y="87"/>
                  <a:pt x="0" y="2"/>
                </a:cubicBezTo>
                <a:cubicBezTo>
                  <a:pt x="2" y="0"/>
                  <a:pt x="10" y="102"/>
                  <a:pt x="166" y="168"/>
                </a:cubicBezTo>
                <a:cubicBezTo>
                  <a:pt x="330" y="230"/>
                  <a:pt x="496" y="248"/>
                  <a:pt x="496" y="248"/>
                </a:cubicBezTo>
                <a:lnTo>
                  <a:pt x="494" y="166"/>
                </a:lnTo>
                <a:close/>
              </a:path>
            </a:pathLst>
          </a:custGeom>
          <a:solidFill>
            <a:srgbClr val="FF9999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" name="Freeform 68"/>
          <p:cNvSpPr>
            <a:spLocks/>
          </p:cNvSpPr>
          <p:nvPr/>
        </p:nvSpPr>
        <p:spPr bwMode="auto">
          <a:xfrm rot="10487679" flipH="1" flipV="1">
            <a:off x="1731731" y="5482622"/>
            <a:ext cx="1952771" cy="924351"/>
          </a:xfrm>
          <a:custGeom>
            <a:avLst/>
            <a:gdLst>
              <a:gd name="T0" fmla="*/ 2147483647 w 750"/>
              <a:gd name="T1" fmla="*/ 2147483647 h 470"/>
              <a:gd name="T2" fmla="*/ 2147483647 w 750"/>
              <a:gd name="T3" fmla="*/ 2147483647 h 470"/>
              <a:gd name="T4" fmla="*/ 2147483647 w 750"/>
              <a:gd name="T5" fmla="*/ 2147483647 h 470"/>
              <a:gd name="T6" fmla="*/ 2147483647 w 750"/>
              <a:gd name="T7" fmla="*/ 2147483647 h 470"/>
              <a:gd name="T8" fmla="*/ 2147483647 w 750"/>
              <a:gd name="T9" fmla="*/ 2147483647 h 470"/>
              <a:gd name="T10" fmla="*/ 2147483647 w 750"/>
              <a:gd name="T11" fmla="*/ 2147483647 h 470"/>
              <a:gd name="T12" fmla="*/ 0 w 750"/>
              <a:gd name="T13" fmla="*/ 2147483647 h 470"/>
              <a:gd name="T14" fmla="*/ 2147483647 w 750"/>
              <a:gd name="T15" fmla="*/ 2147483647 h 470"/>
              <a:gd name="T16" fmla="*/ 2147483647 w 750"/>
              <a:gd name="T17" fmla="*/ 2147483647 h 470"/>
              <a:gd name="T18" fmla="*/ 2147483647 w 750"/>
              <a:gd name="T19" fmla="*/ 2147483647 h 4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0"/>
              <a:gd name="T31" fmla="*/ 0 h 470"/>
              <a:gd name="T32" fmla="*/ 750 w 750"/>
              <a:gd name="T33" fmla="*/ 470 h 4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0" h="470">
                <a:moveTo>
                  <a:pt x="494" y="166"/>
                </a:moveTo>
                <a:lnTo>
                  <a:pt x="750" y="338"/>
                </a:lnTo>
                <a:lnTo>
                  <a:pt x="492" y="470"/>
                </a:lnTo>
                <a:cubicBezTo>
                  <a:pt x="492" y="470"/>
                  <a:pt x="491" y="430"/>
                  <a:pt x="490" y="390"/>
                </a:cubicBezTo>
                <a:cubicBezTo>
                  <a:pt x="490" y="394"/>
                  <a:pt x="318" y="374"/>
                  <a:pt x="142" y="306"/>
                </a:cubicBezTo>
                <a:cubicBezTo>
                  <a:pt x="46" y="260"/>
                  <a:pt x="28" y="225"/>
                  <a:pt x="4" y="172"/>
                </a:cubicBezTo>
                <a:cubicBezTo>
                  <a:pt x="4" y="172"/>
                  <a:pt x="2" y="87"/>
                  <a:pt x="0" y="2"/>
                </a:cubicBezTo>
                <a:cubicBezTo>
                  <a:pt x="2" y="0"/>
                  <a:pt x="10" y="102"/>
                  <a:pt x="166" y="168"/>
                </a:cubicBezTo>
                <a:cubicBezTo>
                  <a:pt x="330" y="230"/>
                  <a:pt x="496" y="248"/>
                  <a:pt x="496" y="248"/>
                </a:cubicBezTo>
                <a:lnTo>
                  <a:pt x="494" y="166"/>
                </a:lnTo>
                <a:close/>
              </a:path>
            </a:pathLst>
          </a:custGeom>
          <a:solidFill>
            <a:srgbClr val="FF9999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6877"/>
            <a:ext cx="1182029" cy="973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41440" cy="1442674"/>
          </a:xfrm>
        </p:spPr>
        <p:txBody>
          <a:bodyPr/>
          <a:lstStyle/>
          <a:p>
            <a:r>
              <a:rPr lang="zh-TW" altLang="en-US" sz="4400" dirty="0"/>
              <a:t>滿意度</a:t>
            </a:r>
            <a:r>
              <a:rPr lang="zh-TW" altLang="en-US" sz="4400" dirty="0" smtClean="0"/>
              <a:t>問卷</a:t>
            </a:r>
            <a:endParaRPr lang="zh-TW" altLang="en-US" sz="48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487764"/>
              </p:ext>
            </p:extLst>
          </p:nvPr>
        </p:nvGraphicFramePr>
        <p:xfrm>
          <a:off x="179512" y="1484784"/>
          <a:ext cx="8784974" cy="20417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4392488"/>
                <a:gridCol w="732081"/>
                <a:gridCol w="732081"/>
                <a:gridCol w="732081"/>
                <a:gridCol w="732081"/>
                <a:gridCol w="732081"/>
                <a:gridCol w="732081"/>
              </a:tblGrid>
              <a:tr h="1184029">
                <a:tc>
                  <a:txBody>
                    <a:bodyPr/>
                    <a:lstStyle/>
                    <a:p>
                      <a:pPr marL="120650"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</a:rPr>
                        <a:t>時間：</a:t>
                      </a:r>
                      <a:r>
                        <a:rPr lang="en-US" sz="1600" b="1" kern="100" dirty="0">
                          <a:effectLst/>
                          <a:latin typeface="Georgia"/>
                          <a:ea typeface="標楷體"/>
                        </a:rPr>
                        <a:t>103</a:t>
                      </a:r>
                      <a:r>
                        <a:rPr lang="zh-TW" sz="1600" b="1" kern="100" dirty="0">
                          <a:effectLst/>
                          <a:latin typeface="Georgia"/>
                          <a:ea typeface="標楷體"/>
                        </a:rPr>
                        <a:t>年</a:t>
                      </a:r>
                      <a:r>
                        <a:rPr lang="en-US" sz="1600" b="1" kern="100" dirty="0">
                          <a:effectLst/>
                          <a:latin typeface="Georgia"/>
                          <a:ea typeface="標楷體"/>
                        </a:rPr>
                        <a:t>9</a:t>
                      </a:r>
                      <a:r>
                        <a:rPr lang="zh-TW" sz="1600" b="1" kern="100" dirty="0">
                          <a:effectLst/>
                          <a:latin typeface="Georgia"/>
                          <a:ea typeface="標楷體"/>
                        </a:rPr>
                        <a:t>月</a:t>
                      </a:r>
                      <a:r>
                        <a:rPr lang="en-US" sz="1600" b="1" kern="100" dirty="0">
                          <a:effectLst/>
                          <a:latin typeface="Georgia"/>
                          <a:ea typeface="標楷體"/>
                        </a:rPr>
                        <a:t>4</a:t>
                      </a:r>
                      <a:r>
                        <a:rPr lang="zh-TW" sz="1600" b="1" kern="100" dirty="0">
                          <a:effectLst/>
                          <a:latin typeface="Georgia"/>
                          <a:ea typeface="標楷體"/>
                        </a:rPr>
                        <a:t>日（四）</a:t>
                      </a:r>
                      <a:r>
                        <a:rPr lang="zh-TW" sz="1600" b="1" kern="100" dirty="0">
                          <a:effectLst/>
                          <a:latin typeface="Times New Roman"/>
                          <a:ea typeface="Georgia"/>
                        </a:rPr>
                        <a:t> </a:t>
                      </a:r>
                      <a:r>
                        <a:rPr lang="en-US" sz="1600" b="1" kern="100" dirty="0">
                          <a:effectLst/>
                          <a:latin typeface="Times New Roman"/>
                          <a:ea typeface="Georgia"/>
                        </a:rPr>
                        <a:t>09:30-16:00</a:t>
                      </a:r>
                      <a:endParaRPr lang="zh-TW" sz="1600" b="1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120650"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</a:rPr>
                        <a:t>地點：</a:t>
                      </a:r>
                      <a:r>
                        <a:rPr lang="zh-TW" sz="1600" b="1" kern="100" dirty="0">
                          <a:effectLst/>
                          <a:latin typeface="Georgia"/>
                          <a:ea typeface="標楷體"/>
                        </a:rPr>
                        <a:t>台北基泰國際研訓中心</a:t>
                      </a:r>
                      <a:r>
                        <a:rPr lang="en-US" sz="1600" b="1" kern="100" dirty="0">
                          <a:effectLst/>
                          <a:latin typeface="Georgia"/>
                          <a:ea typeface="標楷體"/>
                        </a:rPr>
                        <a:t>-11</a:t>
                      </a:r>
                      <a:r>
                        <a:rPr lang="zh-TW" sz="1600" b="1" kern="100" dirty="0">
                          <a:effectLst/>
                          <a:latin typeface="Georgia"/>
                          <a:ea typeface="標楷體"/>
                        </a:rPr>
                        <a:t>樓成功廳</a:t>
                      </a:r>
                      <a:endParaRPr lang="zh-TW" sz="16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</a:rPr>
                        <a:t>非常滿意</a:t>
                      </a:r>
                      <a:endParaRPr lang="zh-TW" sz="14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</a:rPr>
                        <a:t>滿意</a:t>
                      </a:r>
                      <a:endParaRPr lang="zh-TW" sz="14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/>
                          <a:ea typeface="標楷體"/>
                        </a:rPr>
                        <a:t>普通</a:t>
                      </a:r>
                      <a:endParaRPr lang="zh-TW" sz="14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effectLst/>
                          <a:latin typeface="Times New Roman"/>
                          <a:ea typeface="標楷體"/>
                        </a:rPr>
                        <a:t>不滿意</a:t>
                      </a:r>
                      <a:endParaRPr lang="zh-TW" sz="12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effectLst/>
                          <a:latin typeface="Times New Roman"/>
                          <a:ea typeface="標楷體"/>
                        </a:rPr>
                        <a:t>非常不滿意</a:t>
                      </a:r>
                      <a:endParaRPr lang="zh-TW" sz="12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Times New Roman"/>
                          <a:ea typeface="標楷體"/>
                        </a:rPr>
                        <a:t>未參加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57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Georgia"/>
                          <a:ea typeface="標楷體"/>
                        </a:rPr>
                        <a:t>整體而言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Georgia"/>
                          <a:ea typeface="標楷體"/>
                        </a:rPr>
                        <a:t>，您對於此次學習課程的滿意度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</a:rPr>
                        <a:t>60.4%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</a:rPr>
                        <a:t>32/53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</a:rPr>
                        <a:t>39.6%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</a:rPr>
                        <a:t>21/53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</a:rPr>
                        <a:t>0%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</a:rPr>
                        <a:t>0/53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</a:rPr>
                        <a:t>0%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</a:rPr>
                        <a:t>0/53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</a:rPr>
                        <a:t>0%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</a:rPr>
                        <a:t>0/53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</a:rPr>
                        <a:t>0%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</a:rPr>
                        <a:t>0/53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801557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89040"/>
            <a:ext cx="288946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9040"/>
            <a:ext cx="297497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字方塊 9"/>
          <p:cNvSpPr txBox="1"/>
          <p:nvPr/>
        </p:nvSpPr>
        <p:spPr>
          <a:xfrm>
            <a:off x="323529" y="6027333"/>
            <a:ext cx="604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★9/4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總共參與夥伴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:87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人，回收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份問卷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6877"/>
            <a:ext cx="1182029" cy="97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107504" y="43871"/>
            <a:ext cx="8928992" cy="662548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52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F6D2-AF01-4E07-9760-99F418809C92}" type="slidenum">
              <a:rPr lang="zh-TW" altLang="en-US" smtClean="0"/>
              <a:pPr/>
              <a:t>7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267176"/>
              </p:ext>
            </p:extLst>
          </p:nvPr>
        </p:nvGraphicFramePr>
        <p:xfrm>
          <a:off x="611560" y="548680"/>
          <a:ext cx="835292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251520" y="601524"/>
            <a:ext cx="8856984" cy="5779803"/>
            <a:chOff x="179512" y="601524"/>
            <a:chExt cx="8856984" cy="5779803"/>
          </a:xfrm>
        </p:grpSpPr>
        <p:sp>
          <p:nvSpPr>
            <p:cNvPr id="7" name="文字方塊 6"/>
            <p:cNvSpPr txBox="1"/>
            <p:nvPr/>
          </p:nvSpPr>
          <p:spPr>
            <a:xfrm>
              <a:off x="7129039" y="2852936"/>
              <a:ext cx="1907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/>
                </a:rPr>
                <a:t>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與各機構間</a:t>
              </a:r>
              <a:endPara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146663" y="4941168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/>
                </a:rPr>
                <a:t>醫院代表與民眾代表間</a:t>
              </a:r>
              <a:endPara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051720" y="5786100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/>
                </a:rPr>
                <a:t>人人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  <a:sym typeface="Wingdings"/>
                </a:rPr>
                <a:t>有責</a:t>
              </a:r>
              <a:endPara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弧形向右箭號 10"/>
            <p:cNvSpPr/>
            <p:nvPr/>
          </p:nvSpPr>
          <p:spPr>
            <a:xfrm>
              <a:off x="179512" y="620688"/>
              <a:ext cx="1800200" cy="5760639"/>
            </a:xfrm>
            <a:prstGeom prst="curvedRightArrow">
              <a:avLst>
                <a:gd name="adj1" fmla="val 25000"/>
                <a:gd name="adj2" fmla="val 50621"/>
                <a:gd name="adj3" fmla="val 16947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907704" y="601524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  <a:sym typeface="Wingdings"/>
                </a:rPr>
                <a:t>病人</a:t>
              </a:r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  <a:sym typeface="Wingdings"/>
                </a:rPr>
                <a:t>安全</a:t>
              </a:r>
              <a:endPara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784"/>
            <a:ext cx="2629742" cy="19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沉穩">
      <a:dk1>
        <a:sysClr val="windowText" lastClr="000000"/>
      </a:dk1>
      <a:lt1>
        <a:sysClr val="window" lastClr="C4ECC9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4EC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613</TotalTime>
  <Words>414</Words>
  <Application>Microsoft Office PowerPoint</Application>
  <PresentationFormat>如螢幕大小 (4:3)</PresentationFormat>
  <Paragraphs>91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Sketchbook</vt:lpstr>
      <vt:lpstr>病人安全： 從想法到實踐</vt:lpstr>
      <vt:lpstr>回顧課程</vt:lpstr>
      <vt:lpstr>病人安全：對醫院的期待</vt:lpstr>
      <vt:lpstr>病人安全：自己要如何做</vt:lpstr>
      <vt:lpstr>滿意度問卷</vt:lpstr>
      <vt:lpstr>PowerPoint 簡報</vt:lpstr>
      <vt:lpstr>PowerPoint 簡報</vt:lpstr>
    </vt:vector>
  </TitlesOfParts>
  <Company>財團法人醫院評鑑暨醫療品質策進會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病人安全： 從想法到實踐</dc:title>
  <dc:creator>mavis.lo</dc:creator>
  <cp:lastModifiedBy>顏聿</cp:lastModifiedBy>
  <cp:revision>69</cp:revision>
  <dcterms:created xsi:type="dcterms:W3CDTF">2012-09-11T06:17:32Z</dcterms:created>
  <dcterms:modified xsi:type="dcterms:W3CDTF">2014-09-17T07:51:23Z</dcterms:modified>
</cp:coreProperties>
</file>